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59" r:id="rId4"/>
    <p:sldId id="262" r:id="rId5"/>
    <p:sldId id="267" r:id="rId6"/>
    <p:sldId id="257" r:id="rId7"/>
    <p:sldId id="268" r:id="rId8"/>
    <p:sldId id="272" r:id="rId9"/>
    <p:sldId id="270" r:id="rId10"/>
    <p:sldId id="271" r:id="rId11"/>
    <p:sldId id="277" r:id="rId12"/>
    <p:sldId id="304" r:id="rId13"/>
    <p:sldId id="266" r:id="rId14"/>
    <p:sldId id="278" r:id="rId15"/>
    <p:sldId id="279" r:id="rId16"/>
    <p:sldId id="280" r:id="rId17"/>
    <p:sldId id="281" r:id="rId18"/>
    <p:sldId id="282" r:id="rId19"/>
    <p:sldId id="283" r:id="rId20"/>
    <p:sldId id="284" r:id="rId21"/>
    <p:sldId id="305" r:id="rId22"/>
    <p:sldId id="327" r:id="rId23"/>
    <p:sldId id="328" r:id="rId24"/>
    <p:sldId id="288" r:id="rId25"/>
    <p:sldId id="289" r:id="rId26"/>
    <p:sldId id="264"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275" r:id="rId47"/>
    <p:sldId id="276"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94660"/>
  </p:normalViewPr>
  <p:slideViewPr>
    <p:cSldViewPr>
      <p:cViewPr varScale="1">
        <p:scale>
          <a:sx n="106" d="100"/>
          <a:sy n="106" d="100"/>
        </p:scale>
        <p:origin x="-106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91C42-E440-4968-8758-BDB7F3DDAA92}" type="datetimeFigureOut">
              <a:rPr lang="ru-RU" smtClean="0"/>
              <a:pPr/>
              <a:t>18.02.2014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F63D3D-27A2-483A-A71B-4354DE084781}" type="slidenum">
              <a:rPr lang="ru-RU" smtClean="0"/>
              <a:pPr/>
              <a:t>‹#›</a:t>
            </a:fld>
            <a:endParaRPr lang="ru-RU"/>
          </a:p>
        </p:txBody>
      </p:sp>
    </p:spTree>
    <p:extLst>
      <p:ext uri="{BB962C8B-B14F-4D97-AF65-F5344CB8AC3E}">
        <p14:creationId xmlns:p14="http://schemas.microsoft.com/office/powerpoint/2010/main" xmlns="" val="2600126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BF63D3D-27A2-483A-A71B-4354DE084781}"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6781B3-CC7B-4855-94B5-F81DA950726D}" type="slidenum">
              <a:rPr lang="ru-RU" smtClean="0"/>
              <a:pPr/>
              <a:t>26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831AAA-5687-FE47-BDFA-E61E71DF2A25}" type="slidenum">
              <a:rPr lang="ru-RU" smtClean="0"/>
              <a:pPr/>
              <a:t>41</a:t>
            </a:fld>
            <a:endParaRPr lang="ru-RU"/>
          </a:p>
        </p:txBody>
      </p:sp>
    </p:spTree>
    <p:extLst>
      <p:ext uri="{BB962C8B-B14F-4D97-AF65-F5344CB8AC3E}">
        <p14:creationId xmlns:p14="http://schemas.microsoft.com/office/powerpoint/2010/main" xmlns="" val="232381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3000" r="-6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18.02.2014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78307C5-EB38-479D-B597-C23657002C70}" type="slidenum">
              <a:rPr lang="ru-RU" smtClean="0"/>
              <a:pPr/>
              <a:t>1</a:t>
            </a:fld>
            <a:endParaRPr lang="ru-RU" dirty="0"/>
          </a:p>
        </p:txBody>
      </p:sp>
      <p:sp>
        <p:nvSpPr>
          <p:cNvPr id="3" name="Прямоугольник 2"/>
          <p:cNvSpPr/>
          <p:nvPr/>
        </p:nvSpPr>
        <p:spPr>
          <a:xfrm>
            <a:off x="599753" y="1502718"/>
            <a:ext cx="7920880" cy="2308324"/>
          </a:xfrm>
          <a:prstGeom prst="rect">
            <a:avLst/>
          </a:prstGeom>
          <a:solidFill>
            <a:schemeClr val="accent1">
              <a:alpha val="46000"/>
            </a:schemeClr>
          </a:solidFill>
          <a:ln w="25400">
            <a:solidFill>
              <a:srgbClr val="FFFF00"/>
            </a:solidFill>
          </a:ln>
          <a:scene3d>
            <a:camera prst="orthographicFront"/>
            <a:lightRig rig="threePt" dir="t"/>
          </a:scene3d>
          <a:sp3d>
            <a:bevelT w="165100" prst="coolSlant"/>
          </a:sp3d>
        </p:spPr>
        <p:txBody>
          <a:bodyPr wrap="square">
            <a:spAutoFit/>
          </a:bodyPr>
          <a:lstStyle/>
          <a:p>
            <a:pPr algn="ctr"/>
            <a:r>
              <a:rPr lang="ru-RU" sz="3600" b="1" i="1" dirty="0" smtClean="0">
                <a:solidFill>
                  <a:srgbClr val="FFC000"/>
                </a:solidFill>
                <a:latin typeface="Times New Roman" pitchFamily="18" charset="0"/>
                <a:cs typeface="Times New Roman" pitchFamily="18" charset="0"/>
              </a:rPr>
              <a:t>Требования к нежестким дорожным одеждам автомобильных дорог Государственной компании «Российские автомобильные дороги»</a:t>
            </a:r>
            <a:endParaRPr lang="ru-RU" sz="3600" b="1" i="1" dirty="0">
              <a:solidFill>
                <a:srgbClr val="FFC000"/>
              </a:solidFill>
              <a:latin typeface="Times New Roman" pitchFamily="18" charset="0"/>
              <a:cs typeface="Times New Roman" pitchFamily="18" charset="0"/>
            </a:endParaRPr>
          </a:p>
        </p:txBody>
      </p:sp>
      <p:sp>
        <p:nvSpPr>
          <p:cNvPr id="5" name="Прямоугольник 4"/>
          <p:cNvSpPr/>
          <p:nvPr/>
        </p:nvSpPr>
        <p:spPr>
          <a:xfrm>
            <a:off x="1331640" y="260648"/>
            <a:ext cx="7344816" cy="707886"/>
          </a:xfrm>
          <a:prstGeom prst="rect">
            <a:avLst/>
          </a:prstGeom>
          <a:solidFill>
            <a:schemeClr val="accent1">
              <a:alpha val="60000"/>
            </a:schemeClr>
          </a:solidFill>
          <a:ln w="25400">
            <a:solidFill>
              <a:srgbClr val="FFFF00"/>
            </a:solidFill>
          </a:ln>
          <a:scene3d>
            <a:camera prst="orthographicFront"/>
            <a:lightRig rig="threePt" dir="t"/>
          </a:scene3d>
          <a:sp3d>
            <a:bevelT w="165100" prst="coolSlant"/>
          </a:sp3d>
        </p:spPr>
        <p:txBody>
          <a:bodyPr wrap="square">
            <a:spAutoFit/>
          </a:bodyPr>
          <a:lstStyle/>
          <a:p>
            <a:pPr algn="ctr"/>
            <a:r>
              <a:rPr lang="ru-RU" sz="2000" b="1" i="1" dirty="0" smtClean="0">
                <a:solidFill>
                  <a:srgbClr val="FFC000"/>
                </a:solidFill>
                <a:latin typeface="Times New Roman" pitchFamily="18" charset="0"/>
                <a:cs typeface="Times New Roman" pitchFamily="18" charset="0"/>
              </a:rPr>
              <a:t>РОСТОВСКИЙ ГОСУДАРСТВЕННЫЙ СТРОИТЕЛЬНЫЙ УНИВЕРСИТЕТ</a:t>
            </a:r>
          </a:p>
        </p:txBody>
      </p:sp>
      <p:pic>
        <p:nvPicPr>
          <p:cNvPr id="6" name="Picture 2"/>
          <p:cNvPicPr>
            <a:picLocks noChangeAspect="1" noChangeArrowheads="1"/>
          </p:cNvPicPr>
          <p:nvPr/>
        </p:nvPicPr>
        <p:blipFill>
          <a:blip r:embed="rId3" cstate="print">
            <a:duotone>
              <a:prstClr val="black"/>
              <a:srgbClr val="D9C3A5">
                <a:tint val="50000"/>
                <a:satMod val="180000"/>
              </a:srgbClr>
            </a:duotone>
            <a:lum bright="-2000" contrast="-14000"/>
          </a:blip>
          <a:srcRect/>
          <a:stretch>
            <a:fillRect/>
          </a:stretch>
        </p:blipFill>
        <p:spPr bwMode="auto">
          <a:xfrm>
            <a:off x="0" y="0"/>
            <a:ext cx="1410223" cy="1484784"/>
          </a:xfrm>
          <a:prstGeom prst="rect">
            <a:avLst/>
          </a:prstGeom>
          <a:ln>
            <a:noFill/>
          </a:ln>
          <a:effectLst>
            <a:softEdge rad="112500"/>
          </a:effectLst>
        </p:spPr>
      </p:pic>
    </p:spTree>
    <p:extLst>
      <p:ext uri="{BB962C8B-B14F-4D97-AF65-F5344CB8AC3E}">
        <p14:creationId xmlns:p14="http://schemas.microsoft.com/office/powerpoint/2010/main" xmlns="" val="8669742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1600" y="875502"/>
            <a:ext cx="7980560" cy="461665"/>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sz="2400" b="1" dirty="0" smtClean="0"/>
              <a:t>Классификация битумов по способу производства</a:t>
            </a:r>
            <a:endParaRPr lang="ru-RU" sz="2400" b="1" dirty="0"/>
          </a:p>
        </p:txBody>
      </p:sp>
      <p:sp>
        <p:nvSpPr>
          <p:cNvPr id="4" name="TextBox 3"/>
          <p:cNvSpPr txBox="1"/>
          <p:nvPr/>
        </p:nvSpPr>
        <p:spPr>
          <a:xfrm>
            <a:off x="597310" y="2143116"/>
            <a:ext cx="2052144"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2000" b="1" dirty="0" smtClean="0"/>
              <a:t>Остаточные</a:t>
            </a:r>
            <a:endParaRPr lang="ru-RU" sz="2000" b="1" dirty="0"/>
          </a:p>
        </p:txBody>
      </p:sp>
      <p:sp>
        <p:nvSpPr>
          <p:cNvPr id="5" name="TextBox 4"/>
          <p:cNvSpPr txBox="1"/>
          <p:nvPr/>
        </p:nvSpPr>
        <p:spPr>
          <a:xfrm>
            <a:off x="3476490" y="2143116"/>
            <a:ext cx="2052144"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2000" b="1" dirty="0" smtClean="0"/>
              <a:t>Окисленные</a:t>
            </a:r>
            <a:endParaRPr lang="ru-RU" sz="2000" b="1" dirty="0"/>
          </a:p>
        </p:txBody>
      </p:sp>
      <p:sp>
        <p:nvSpPr>
          <p:cNvPr id="6" name="TextBox 5"/>
          <p:cNvSpPr txBox="1"/>
          <p:nvPr/>
        </p:nvSpPr>
        <p:spPr>
          <a:xfrm>
            <a:off x="6357950" y="2143116"/>
            <a:ext cx="2592288"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2000" b="1" dirty="0" smtClean="0"/>
              <a:t>Компаундированные</a:t>
            </a:r>
            <a:endParaRPr lang="ru-RU" sz="2000" b="1" dirty="0"/>
          </a:p>
        </p:txBody>
      </p:sp>
      <p:sp>
        <p:nvSpPr>
          <p:cNvPr id="8" name="TextBox 7"/>
          <p:cNvSpPr txBox="1"/>
          <p:nvPr/>
        </p:nvSpPr>
        <p:spPr>
          <a:xfrm>
            <a:off x="-1" y="3643314"/>
            <a:ext cx="2808311" cy="1200329"/>
          </a:xfrm>
          <a:prstGeom prst="rect">
            <a:avLst/>
          </a:prstGeom>
          <a:gradFill>
            <a:gsLst>
              <a:gs pos="0">
                <a:schemeClr val="accent5">
                  <a:tint val="50000"/>
                  <a:satMod val="300000"/>
                  <a:alpha val="31000"/>
                </a:schemeClr>
              </a:gs>
              <a:gs pos="35000">
                <a:schemeClr val="accent5">
                  <a:tint val="37000"/>
                  <a:satMod val="300000"/>
                </a:schemeClr>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dirty="0"/>
              <a:t>Концентрирование тяжёлых нефтяных остатков путём перегонки под вакуумом</a:t>
            </a:r>
          </a:p>
        </p:txBody>
      </p:sp>
      <p:sp>
        <p:nvSpPr>
          <p:cNvPr id="9" name="TextBox 8"/>
          <p:cNvSpPr txBox="1"/>
          <p:nvPr/>
        </p:nvSpPr>
        <p:spPr>
          <a:xfrm>
            <a:off x="3131839" y="3643314"/>
            <a:ext cx="2664295" cy="1239119"/>
          </a:xfrm>
          <a:prstGeom prst="rect">
            <a:avLst/>
          </a:prstGeom>
          <a:gradFill>
            <a:gsLst>
              <a:gs pos="0">
                <a:schemeClr val="accent5">
                  <a:tint val="50000"/>
                  <a:satMod val="300000"/>
                  <a:alpha val="31000"/>
                </a:schemeClr>
              </a:gs>
              <a:gs pos="35000">
                <a:schemeClr val="accent5">
                  <a:tint val="37000"/>
                  <a:satMod val="300000"/>
                </a:schemeClr>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dirty="0"/>
              <a:t>Окисление кислородом воздуха различных тяжёлых нефтяных остатков</a:t>
            </a:r>
          </a:p>
        </p:txBody>
      </p:sp>
      <p:sp>
        <p:nvSpPr>
          <p:cNvPr id="10" name="TextBox 9"/>
          <p:cNvSpPr txBox="1"/>
          <p:nvPr/>
        </p:nvSpPr>
        <p:spPr>
          <a:xfrm>
            <a:off x="6156176" y="3643314"/>
            <a:ext cx="2987824" cy="1200329"/>
          </a:xfrm>
          <a:prstGeom prst="rect">
            <a:avLst/>
          </a:prstGeom>
          <a:gradFill>
            <a:gsLst>
              <a:gs pos="0">
                <a:schemeClr val="accent5">
                  <a:tint val="50000"/>
                  <a:satMod val="300000"/>
                  <a:alpha val="31000"/>
                </a:schemeClr>
              </a:gs>
              <a:gs pos="35000">
                <a:schemeClr val="accent5">
                  <a:tint val="37000"/>
                  <a:satMod val="300000"/>
                </a:schemeClr>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dirty="0" smtClean="0"/>
              <a:t>Смешение </a:t>
            </a:r>
            <a:r>
              <a:rPr lang="ru-RU" b="1" dirty="0"/>
              <a:t>остаточных </a:t>
            </a:r>
            <a:r>
              <a:rPr lang="ru-RU" b="1" dirty="0" smtClean="0"/>
              <a:t>или </a:t>
            </a:r>
            <a:r>
              <a:rPr lang="ru-RU" b="1" dirty="0"/>
              <a:t>окисленных битумов и различных тяжёлых нефтяных остатков</a:t>
            </a:r>
          </a:p>
        </p:txBody>
      </p:sp>
      <p:cxnSp>
        <p:nvCxnSpPr>
          <p:cNvPr id="11" name="Прямая со стрелкой 10"/>
          <p:cNvCxnSpPr/>
          <p:nvPr/>
        </p:nvCxnSpPr>
        <p:spPr>
          <a:xfrm rot="5400000">
            <a:off x="1281923" y="1789061"/>
            <a:ext cx="721444" cy="794"/>
          </a:xfrm>
          <a:prstGeom prst="straightConnector1">
            <a:avLst/>
          </a:prstGeom>
          <a:ln w="50800">
            <a:solidFill>
              <a:schemeClr val="tx2">
                <a:lumMod val="60000"/>
                <a:lumOff val="40000"/>
              </a:schemeClr>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16200000" flipH="1">
            <a:off x="286099" y="3214307"/>
            <a:ext cx="865236" cy="8738"/>
          </a:xfrm>
          <a:prstGeom prst="straightConnector1">
            <a:avLst/>
          </a:prstGeom>
          <a:ln w="50800">
            <a:solidFill>
              <a:schemeClr val="tx2">
                <a:lumMod val="60000"/>
                <a:lumOff val="40000"/>
              </a:schemeClr>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rot="5400000">
            <a:off x="4140237" y="1789061"/>
            <a:ext cx="721444" cy="794"/>
          </a:xfrm>
          <a:prstGeom prst="straightConnector1">
            <a:avLst/>
          </a:prstGeom>
          <a:ln w="50800">
            <a:solidFill>
              <a:schemeClr val="tx2">
                <a:lumMod val="60000"/>
                <a:lumOff val="40000"/>
              </a:schemeClr>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rot="5400000">
            <a:off x="7426385" y="1789061"/>
            <a:ext cx="721444" cy="794"/>
          </a:xfrm>
          <a:prstGeom prst="straightConnector1">
            <a:avLst/>
          </a:prstGeom>
          <a:ln w="50800">
            <a:solidFill>
              <a:schemeClr val="tx2">
                <a:lumMod val="60000"/>
                <a:lumOff val="40000"/>
              </a:schemeClr>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rot="16200000" flipH="1">
            <a:off x="4072313" y="3214307"/>
            <a:ext cx="865236" cy="8738"/>
          </a:xfrm>
          <a:prstGeom prst="straightConnector1">
            <a:avLst/>
          </a:prstGeom>
          <a:ln w="50800">
            <a:solidFill>
              <a:schemeClr val="tx2">
                <a:lumMod val="60000"/>
                <a:lumOff val="40000"/>
              </a:schemeClr>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rot="16200000" flipH="1">
            <a:off x="8144279" y="3214307"/>
            <a:ext cx="865236" cy="8738"/>
          </a:xfrm>
          <a:prstGeom prst="straightConnector1">
            <a:avLst/>
          </a:prstGeom>
          <a:ln w="50800">
            <a:solidFill>
              <a:schemeClr val="tx2">
                <a:lumMod val="60000"/>
                <a:lumOff val="40000"/>
              </a:schemeClr>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46830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615664603"/>
              </p:ext>
            </p:extLst>
          </p:nvPr>
        </p:nvGraphicFramePr>
        <p:xfrm>
          <a:off x="35496" y="409631"/>
          <a:ext cx="9108504" cy="6423366"/>
        </p:xfrm>
        <a:graphic>
          <a:graphicData uri="http://schemas.openxmlformats.org/drawingml/2006/table">
            <a:tbl>
              <a:tblPr firstRow="1" firstCol="1">
                <a:tableStyleId>{08FB837D-C827-4EFA-A057-4D05807E0F7C}</a:tableStyleId>
              </a:tblPr>
              <a:tblGrid>
                <a:gridCol w="4851161"/>
                <a:gridCol w="1401331"/>
                <a:gridCol w="1212827"/>
                <a:gridCol w="1643185"/>
              </a:tblGrid>
              <a:tr h="353274">
                <a:tc rowSpan="2">
                  <a:txBody>
                    <a:bodyPr/>
                    <a:lstStyle/>
                    <a:p>
                      <a:pPr algn="ctr">
                        <a:lnSpc>
                          <a:spcPct val="115000"/>
                        </a:lnSpc>
                        <a:spcAft>
                          <a:spcPts val="0"/>
                        </a:spcAft>
                      </a:pPr>
                      <a:endParaRPr lang="ru-RU" sz="1400" dirty="0" smtClean="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Наименование показатели</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Россия    </a:t>
                      </a: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rowSpan="2">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Общеевропейские требования (</a:t>
                      </a:r>
                      <a:r>
                        <a:rPr lang="en-US" sz="1400" dirty="0">
                          <a:solidFill>
                            <a:schemeClr val="accent1">
                              <a:lumMod val="50000"/>
                            </a:schemeClr>
                          </a:solidFill>
                          <a:latin typeface="Times New Roman" pitchFamily="18" charset="0"/>
                          <a:cs typeface="Times New Roman" pitchFamily="18" charset="0"/>
                        </a:rPr>
                        <a:t>EN</a:t>
                      </a: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0754">
                <a:tc vMerge="1">
                  <a:txBody>
                    <a:bodyPr/>
                    <a:lstStyle/>
                    <a:p>
                      <a:endParaRPr lang="ru-RU"/>
                    </a:p>
                  </a:txBody>
                  <a:tcPr/>
                </a:tc>
                <a:tc>
                  <a:txBody>
                    <a:bodyPr/>
                    <a:lstStyle/>
                    <a:p>
                      <a:pPr algn="ctr">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ГОСТ 22245-90</a:t>
                      </a:r>
                      <a:endParaRPr lang="ru-RU" sz="1400" b="1"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СТО 2.1-2011</a:t>
                      </a:r>
                      <a:endParaRPr lang="ru-RU" sz="1400" b="1"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vMerge="1">
                  <a:txBody>
                    <a:bodyPr/>
                    <a:lstStyle/>
                    <a:p>
                      <a:endParaRPr lang="ru-RU"/>
                    </a:p>
                  </a:txBody>
                  <a:tcPr/>
                </a:tc>
              </a:tr>
              <a:tr h="722262">
                <a:tc>
                  <a:txBody>
                    <a:bodyPr/>
                    <a:lstStyle/>
                    <a:p>
                      <a:pPr>
                        <a:lnSpc>
                          <a:spcPct val="100000"/>
                        </a:lnSpc>
                        <a:spcAft>
                          <a:spcPts val="0"/>
                        </a:spcAft>
                      </a:pPr>
                      <a:r>
                        <a:rPr lang="ru-RU" sz="1400" dirty="0" smtClean="0">
                          <a:solidFill>
                            <a:schemeClr val="accent1">
                              <a:lumMod val="50000"/>
                            </a:schemeClr>
                          </a:solidFill>
                          <a:latin typeface="Times New Roman" pitchFamily="18" charset="0"/>
                          <a:cs typeface="Times New Roman" pitchFamily="18" charset="0"/>
                        </a:rPr>
                        <a:t>Глубина проникания иглы</a:t>
                      </a:r>
                      <a:r>
                        <a:rPr lang="ru-RU" sz="1400" baseline="0" dirty="0" smtClean="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0,1 мм,</a:t>
                      </a:r>
                      <a:endParaRPr lang="ru-RU" sz="1400" dirty="0">
                        <a:solidFill>
                          <a:schemeClr val="accent1">
                            <a:lumMod val="50000"/>
                          </a:schemeClr>
                        </a:solidFill>
                        <a:latin typeface="Times New Roman" pitchFamily="18" charset="0"/>
                        <a:cs typeface="Times New Roman" pitchFamily="18" charset="0"/>
                      </a:endParaRPr>
                    </a:p>
                    <a:p>
                      <a:pPr>
                        <a:lnSpc>
                          <a:spcPct val="100000"/>
                        </a:lnSpc>
                        <a:spcAft>
                          <a:spcPts val="0"/>
                        </a:spcAft>
                      </a:pPr>
                      <a:r>
                        <a:rPr lang="ru-RU" sz="1400" dirty="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при 25 °</a:t>
                      </a:r>
                      <a:r>
                        <a:rPr lang="ru-RU" sz="1400" dirty="0">
                          <a:solidFill>
                            <a:schemeClr val="accent1">
                              <a:lumMod val="50000"/>
                            </a:schemeClr>
                          </a:solidFill>
                          <a:latin typeface="Times New Roman" pitchFamily="18" charset="0"/>
                          <a:cs typeface="Times New Roman" pitchFamily="18" charset="0"/>
                        </a:rPr>
                        <a:t>С</a:t>
                      </a:r>
                    </a:p>
                    <a:p>
                      <a:pPr>
                        <a:lnSpc>
                          <a:spcPct val="100000"/>
                        </a:lnSpc>
                        <a:spcAft>
                          <a:spcPts val="0"/>
                        </a:spcAft>
                      </a:pPr>
                      <a:r>
                        <a:rPr lang="ru-RU" sz="1400" dirty="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 </a:t>
                      </a:r>
                      <a:r>
                        <a:rPr lang="ru-RU" sz="1400" dirty="0">
                          <a:solidFill>
                            <a:schemeClr val="accent1">
                              <a:lumMod val="50000"/>
                            </a:schemeClr>
                          </a:solidFill>
                          <a:latin typeface="Times New Roman" pitchFamily="18" charset="0"/>
                          <a:cs typeface="Times New Roman" pitchFamily="18" charset="0"/>
                        </a:rPr>
                        <a:t>п</a:t>
                      </a:r>
                      <a:r>
                        <a:rPr lang="ru-RU" sz="1400" dirty="0" smtClean="0">
                          <a:solidFill>
                            <a:schemeClr val="accent1">
                              <a:lumMod val="50000"/>
                            </a:schemeClr>
                          </a:solidFill>
                          <a:latin typeface="Times New Roman" pitchFamily="18" charset="0"/>
                          <a:cs typeface="Times New Roman" pitchFamily="18" charset="0"/>
                        </a:rPr>
                        <a:t>ри 0 °</a:t>
                      </a:r>
                      <a:r>
                        <a:rPr lang="ru-RU" sz="1400" dirty="0">
                          <a:solidFill>
                            <a:schemeClr val="accent1">
                              <a:lumMod val="50000"/>
                            </a:schemeClr>
                          </a:solidFill>
                          <a:latin typeface="Times New Roman" pitchFamily="18" charset="0"/>
                          <a:cs typeface="Times New Roman" pitchFamily="18" charset="0"/>
                        </a:rPr>
                        <a:t>С</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dirty="0">
                          <a:solidFill>
                            <a:schemeClr val="tx1"/>
                          </a:solidFill>
                          <a:latin typeface="Times New Roman" pitchFamily="18" charset="0"/>
                          <a:cs typeface="Times New Roman" pitchFamily="18" charset="0"/>
                        </a:rPr>
                        <a:t>●</a:t>
                      </a:r>
                      <a:endParaRPr lang="ru-RU" sz="1400" dirty="0">
                        <a:solidFill>
                          <a:schemeClr val="tx1"/>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Температура </a:t>
                      </a:r>
                      <a:r>
                        <a:rPr lang="ru-RU" sz="1400" dirty="0" smtClean="0">
                          <a:solidFill>
                            <a:schemeClr val="accent1">
                              <a:lumMod val="50000"/>
                            </a:schemeClr>
                          </a:solidFill>
                          <a:latin typeface="Times New Roman" pitchFamily="18" charset="0"/>
                          <a:cs typeface="Times New Roman" pitchFamily="18" charset="0"/>
                        </a:rPr>
                        <a:t>размягчения, </a:t>
                      </a:r>
                      <a:r>
                        <a:rPr lang="ru-RU" sz="1400" dirty="0">
                          <a:solidFill>
                            <a:schemeClr val="accent1">
                              <a:lumMod val="50000"/>
                            </a:schemeClr>
                          </a:solidFill>
                          <a:latin typeface="Times New Roman" pitchFamily="18" charset="0"/>
                          <a:cs typeface="Times New Roman" pitchFamily="18" charset="0"/>
                        </a:rPr>
                        <a:t>°С, не </a:t>
                      </a:r>
                      <a:r>
                        <a:rPr lang="ru-RU" sz="1400" dirty="0" smtClean="0">
                          <a:solidFill>
                            <a:schemeClr val="accent1">
                              <a:lumMod val="50000"/>
                            </a:schemeClr>
                          </a:solidFill>
                          <a:latin typeface="Times New Roman" pitchFamily="18" charset="0"/>
                          <a:cs typeface="Times New Roman" pitchFamily="18" charset="0"/>
                        </a:rPr>
                        <a:t>ниже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Температура хрупкости , °С, не выше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2262">
                <a:tc>
                  <a:txBody>
                    <a:bodyPr/>
                    <a:lstStyle/>
                    <a:p>
                      <a:pPr>
                        <a:lnSpc>
                          <a:spcPct val="100000"/>
                        </a:lnSpc>
                        <a:spcAft>
                          <a:spcPts val="0"/>
                        </a:spcAft>
                      </a:pPr>
                      <a:r>
                        <a:rPr lang="ru-RU" sz="1400" dirty="0">
                          <a:solidFill>
                            <a:schemeClr val="accent1">
                              <a:lumMod val="50000"/>
                            </a:schemeClr>
                          </a:solidFill>
                          <a:latin typeface="Times New Roman" pitchFamily="18" charset="0"/>
                          <a:cs typeface="Times New Roman" pitchFamily="18" charset="0"/>
                        </a:rPr>
                        <a:t>Растяжимость , см, не менее</a:t>
                      </a:r>
                    </a:p>
                    <a:p>
                      <a:pPr>
                        <a:lnSpc>
                          <a:spcPct val="100000"/>
                        </a:lnSpc>
                        <a:spcAft>
                          <a:spcPts val="0"/>
                        </a:spcAft>
                      </a:pPr>
                      <a:r>
                        <a:rPr lang="ru-RU" sz="1400" dirty="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при 25 °С</a:t>
                      </a:r>
                      <a:endParaRPr lang="ru-RU" sz="1400" dirty="0">
                        <a:solidFill>
                          <a:schemeClr val="accent1">
                            <a:lumMod val="50000"/>
                          </a:schemeClr>
                        </a:solidFill>
                        <a:latin typeface="Times New Roman" pitchFamily="18" charset="0"/>
                        <a:cs typeface="Times New Roman" pitchFamily="18" charset="0"/>
                      </a:endParaRPr>
                    </a:p>
                    <a:p>
                      <a:pPr>
                        <a:lnSpc>
                          <a:spcPct val="100000"/>
                        </a:lnSpc>
                        <a:spcAft>
                          <a:spcPts val="0"/>
                        </a:spcAft>
                      </a:pPr>
                      <a:r>
                        <a:rPr lang="ru-RU" sz="1400" dirty="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   при 0 °С</a:t>
                      </a: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Температура вспышки,  °С, не </a:t>
                      </a:r>
                      <a:r>
                        <a:rPr lang="ru-RU" sz="1400" dirty="0" smtClean="0">
                          <a:solidFill>
                            <a:schemeClr val="accent1">
                              <a:lumMod val="50000"/>
                            </a:schemeClr>
                          </a:solidFill>
                          <a:latin typeface="Times New Roman" pitchFamily="18" charset="0"/>
                          <a:cs typeface="Times New Roman" pitchFamily="18" charset="0"/>
                        </a:rPr>
                        <a:t>ниже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Динамическая вязкость при </a:t>
                      </a:r>
                      <a:r>
                        <a:rPr lang="ru-RU" sz="1400" dirty="0" smtClean="0">
                          <a:solidFill>
                            <a:schemeClr val="accent1">
                              <a:lumMod val="50000"/>
                            </a:schemeClr>
                          </a:solidFill>
                          <a:latin typeface="Times New Roman" pitchFamily="18" charset="0"/>
                          <a:cs typeface="Times New Roman" pitchFamily="18" charset="0"/>
                        </a:rPr>
                        <a:t>60 °</a:t>
                      </a:r>
                      <a:r>
                        <a:rPr lang="ru-RU" sz="1400" dirty="0">
                          <a:solidFill>
                            <a:schemeClr val="accent1">
                              <a:lumMod val="50000"/>
                            </a:schemeClr>
                          </a:solidFill>
                          <a:latin typeface="Times New Roman" pitchFamily="18" charset="0"/>
                          <a:cs typeface="Times New Roman" pitchFamily="18" charset="0"/>
                        </a:rPr>
                        <a:t>С, Па*с, не менее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Кинематическая вязкость при </a:t>
                      </a:r>
                      <a:r>
                        <a:rPr lang="ru-RU" sz="1400" dirty="0" smtClean="0">
                          <a:solidFill>
                            <a:schemeClr val="accent1">
                              <a:lumMod val="50000"/>
                            </a:schemeClr>
                          </a:solidFill>
                          <a:latin typeface="Times New Roman" pitchFamily="18" charset="0"/>
                          <a:cs typeface="Times New Roman" pitchFamily="18" charset="0"/>
                        </a:rPr>
                        <a:t>135 °</a:t>
                      </a:r>
                      <a:r>
                        <a:rPr lang="ru-RU" sz="1400" dirty="0">
                          <a:solidFill>
                            <a:schemeClr val="accent1">
                              <a:lumMod val="50000"/>
                            </a:schemeClr>
                          </a:solidFill>
                          <a:latin typeface="Times New Roman" pitchFamily="18" charset="0"/>
                          <a:cs typeface="Times New Roman" pitchFamily="18" charset="0"/>
                        </a:rPr>
                        <a:t>С, мм</a:t>
                      </a:r>
                      <a:r>
                        <a:rPr lang="ru-RU" sz="1400" baseline="30000" dirty="0">
                          <a:solidFill>
                            <a:schemeClr val="accent1">
                              <a:lumMod val="50000"/>
                            </a:schemeClr>
                          </a:solidFill>
                          <a:latin typeface="Times New Roman" pitchFamily="18" charset="0"/>
                          <a:cs typeface="Times New Roman" pitchFamily="18" charset="0"/>
                        </a:rPr>
                        <a:t>2</a:t>
                      </a:r>
                      <a:r>
                        <a:rPr lang="ru-RU" sz="1400" dirty="0">
                          <a:solidFill>
                            <a:schemeClr val="accent1">
                              <a:lumMod val="50000"/>
                            </a:schemeClr>
                          </a:solidFill>
                          <a:latin typeface="Times New Roman" pitchFamily="18" charset="0"/>
                          <a:cs typeface="Times New Roman" pitchFamily="18" charset="0"/>
                        </a:rPr>
                        <a:t>/с, не менее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Содержание парафинов, % масс., </a:t>
                      </a:r>
                      <a:r>
                        <a:rPr lang="ru-RU" sz="1400" dirty="0" smtClean="0">
                          <a:solidFill>
                            <a:schemeClr val="accent1">
                              <a:lumMod val="50000"/>
                            </a:schemeClr>
                          </a:solidFill>
                          <a:latin typeface="Times New Roman" pitchFamily="18" charset="0"/>
                          <a:cs typeface="Times New Roman" pitchFamily="18" charset="0"/>
                        </a:rPr>
                        <a:t>не более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54">
                <a:tc>
                  <a:txBody>
                    <a:bodyPr/>
                    <a:lstStyle/>
                    <a:p>
                      <a:pPr>
                        <a:lnSpc>
                          <a:spcPct val="115000"/>
                        </a:lnSpc>
                        <a:spcAft>
                          <a:spcPts val="0"/>
                        </a:spcAft>
                      </a:pPr>
                      <a:r>
                        <a:rPr lang="ru-RU" sz="1400" dirty="0" err="1" smtClean="0">
                          <a:solidFill>
                            <a:schemeClr val="accent1">
                              <a:lumMod val="50000"/>
                            </a:schemeClr>
                          </a:solidFill>
                          <a:latin typeface="Times New Roman" pitchFamily="18" charset="0"/>
                          <a:cs typeface="Times New Roman" pitchFamily="18" charset="0"/>
                        </a:rPr>
                        <a:t>Растворимость,%</a:t>
                      </a:r>
                      <a:r>
                        <a:rPr lang="ru-RU" sz="1400" dirty="0" smtClean="0">
                          <a:solidFill>
                            <a:schemeClr val="accent1">
                              <a:lumMod val="50000"/>
                            </a:schemeClr>
                          </a:solidFill>
                          <a:latin typeface="Times New Roman" pitchFamily="18" charset="0"/>
                          <a:cs typeface="Times New Roman" pitchFamily="18" charset="0"/>
                        </a:rPr>
                        <a:t> </a:t>
                      </a:r>
                      <a:r>
                        <a:rPr lang="ru-RU" sz="1400" dirty="0">
                          <a:solidFill>
                            <a:schemeClr val="accent1">
                              <a:lumMod val="50000"/>
                            </a:schemeClr>
                          </a:solidFill>
                          <a:latin typeface="Times New Roman" pitchFamily="18" charset="0"/>
                          <a:cs typeface="Times New Roman" pitchFamily="18" charset="0"/>
                        </a:rPr>
                        <a:t>масс., не менее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Индекс </a:t>
                      </a:r>
                      <a:r>
                        <a:rPr lang="ru-RU" sz="1400" dirty="0" err="1">
                          <a:solidFill>
                            <a:schemeClr val="accent1">
                              <a:lumMod val="50000"/>
                            </a:schemeClr>
                          </a:solidFill>
                          <a:latin typeface="Times New Roman" pitchFamily="18" charset="0"/>
                          <a:cs typeface="Times New Roman" pitchFamily="18" charset="0"/>
                        </a:rPr>
                        <a:t>пенетрации</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703">
                <a:tc>
                  <a:txBody>
                    <a:bodyPr/>
                    <a:lstStyle/>
                    <a:p>
                      <a:pPr>
                        <a:lnSpc>
                          <a:spcPct val="100000"/>
                        </a:lnSpc>
                        <a:spcAft>
                          <a:spcPts val="0"/>
                        </a:spcAft>
                      </a:pPr>
                      <a:r>
                        <a:rPr lang="ru-RU" sz="1400" dirty="0">
                          <a:solidFill>
                            <a:schemeClr val="accent1">
                              <a:lumMod val="50000"/>
                            </a:schemeClr>
                          </a:solidFill>
                          <a:latin typeface="Times New Roman" pitchFamily="18" charset="0"/>
                          <a:cs typeface="Times New Roman" pitchFamily="18" charset="0"/>
                        </a:rPr>
                        <a:t>Изменение температуры </a:t>
                      </a:r>
                      <a:r>
                        <a:rPr lang="ru-RU" sz="1400" dirty="0" smtClean="0">
                          <a:solidFill>
                            <a:schemeClr val="accent1">
                              <a:lumMod val="50000"/>
                            </a:schemeClr>
                          </a:solidFill>
                          <a:latin typeface="Times New Roman" pitchFamily="18" charset="0"/>
                          <a:cs typeface="Times New Roman" pitchFamily="18" charset="0"/>
                        </a:rPr>
                        <a:t>размягчения после прогрева,  </a:t>
                      </a:r>
                      <a:r>
                        <a:rPr lang="ru-RU" sz="1400" dirty="0">
                          <a:solidFill>
                            <a:schemeClr val="accent1">
                              <a:lumMod val="50000"/>
                            </a:schemeClr>
                          </a:solidFill>
                          <a:latin typeface="Times New Roman" pitchFamily="18" charset="0"/>
                          <a:cs typeface="Times New Roman" pitchFamily="18" charset="0"/>
                        </a:rPr>
                        <a:t>°С, не более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754">
                <a:tc gridSpan="4">
                  <a:txBody>
                    <a:bodyPr/>
                    <a:lstStyle/>
                    <a:p>
                      <a:pPr algn="ctr">
                        <a:lnSpc>
                          <a:spcPct val="115000"/>
                        </a:lnSpc>
                        <a:spcAft>
                          <a:spcPts val="0"/>
                        </a:spcAft>
                      </a:pPr>
                      <a:r>
                        <a:rPr lang="ru-RU" sz="1400" i="1" dirty="0" smtClean="0">
                          <a:solidFill>
                            <a:schemeClr val="accent1">
                              <a:lumMod val="50000"/>
                            </a:schemeClr>
                          </a:solidFill>
                          <a:latin typeface="Times New Roman" pitchFamily="18" charset="0"/>
                          <a:ea typeface="Calibri"/>
                          <a:cs typeface="Times New Roman" pitchFamily="18" charset="0"/>
                        </a:rPr>
                        <a:t>Испытания с нагревом в тонкой пленке</a:t>
                      </a:r>
                      <a:endParaRPr lang="ru-RU" sz="1400" i="1"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54">
                <a:tc>
                  <a:txBody>
                    <a:bodyPr/>
                    <a:lstStyle/>
                    <a:p>
                      <a:pP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Изменение </a:t>
                      </a:r>
                      <a:r>
                        <a:rPr lang="ru-RU" sz="1400" dirty="0">
                          <a:solidFill>
                            <a:schemeClr val="accent1">
                              <a:lumMod val="50000"/>
                            </a:schemeClr>
                          </a:solidFill>
                          <a:latin typeface="Times New Roman" pitchFamily="18" charset="0"/>
                          <a:cs typeface="Times New Roman" pitchFamily="18" charset="0"/>
                        </a:rPr>
                        <a:t>массы, % масс., не более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81508">
                <a:tc>
                  <a:txBody>
                    <a:bodyPr/>
                    <a:lstStyle/>
                    <a:p>
                      <a:pP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Глубина</a:t>
                      </a:r>
                      <a:r>
                        <a:rPr lang="ru-RU" sz="1400" baseline="0" dirty="0" smtClean="0">
                          <a:solidFill>
                            <a:schemeClr val="accent1">
                              <a:lumMod val="50000"/>
                            </a:schemeClr>
                          </a:solidFill>
                          <a:latin typeface="Times New Roman" pitchFamily="18" charset="0"/>
                          <a:cs typeface="Times New Roman" pitchFamily="18" charset="0"/>
                        </a:rPr>
                        <a:t> проникания иглы</a:t>
                      </a:r>
                      <a:r>
                        <a:rPr lang="ru-RU" sz="1400" dirty="0" smtClean="0">
                          <a:solidFill>
                            <a:schemeClr val="accent1">
                              <a:lumMod val="50000"/>
                            </a:schemeClr>
                          </a:solidFill>
                          <a:latin typeface="Times New Roman" pitchFamily="18" charset="0"/>
                          <a:cs typeface="Times New Roman" pitchFamily="18" charset="0"/>
                        </a:rPr>
                        <a:t> </a:t>
                      </a:r>
                      <a:r>
                        <a:rPr lang="ru-RU" sz="1400" dirty="0">
                          <a:solidFill>
                            <a:schemeClr val="accent1">
                              <a:lumMod val="50000"/>
                            </a:schemeClr>
                          </a:solidFill>
                          <a:latin typeface="Times New Roman" pitchFamily="18" charset="0"/>
                          <a:cs typeface="Times New Roman" pitchFamily="18" charset="0"/>
                        </a:rPr>
                        <a:t>при </a:t>
                      </a:r>
                      <a:r>
                        <a:rPr lang="ru-RU" sz="1400" dirty="0" smtClean="0">
                          <a:solidFill>
                            <a:schemeClr val="accent1">
                              <a:lumMod val="50000"/>
                            </a:schemeClr>
                          </a:solidFill>
                          <a:latin typeface="Times New Roman" pitchFamily="18" charset="0"/>
                          <a:cs typeface="Times New Roman" pitchFamily="18" charset="0"/>
                        </a:rPr>
                        <a:t>25°С (остаточная </a:t>
                      </a:r>
                      <a:r>
                        <a:rPr lang="ru-RU" sz="1400" dirty="0" err="1" smtClean="0">
                          <a:solidFill>
                            <a:schemeClr val="accent1">
                              <a:lumMod val="50000"/>
                            </a:schemeClr>
                          </a:solidFill>
                          <a:latin typeface="Times New Roman" pitchFamily="18" charset="0"/>
                          <a:cs typeface="Times New Roman" pitchFamily="18" charset="0"/>
                        </a:rPr>
                        <a:t>пенетрация</a:t>
                      </a:r>
                      <a:r>
                        <a:rPr lang="ru-RU" sz="1400" dirty="0" smtClean="0">
                          <a:solidFill>
                            <a:schemeClr val="accent1">
                              <a:lumMod val="50000"/>
                            </a:schemeClr>
                          </a:solidFill>
                          <a:latin typeface="Times New Roman" pitchFamily="18" charset="0"/>
                          <a:cs typeface="Times New Roman" pitchFamily="18" charset="0"/>
                        </a:rPr>
                        <a:t>), % от первоначальной, </a:t>
                      </a:r>
                      <a:r>
                        <a:rPr lang="ru-RU" sz="1400" dirty="0">
                          <a:solidFill>
                            <a:schemeClr val="accent1">
                              <a:lumMod val="50000"/>
                            </a:schemeClr>
                          </a:solidFill>
                          <a:latin typeface="Times New Roman" pitchFamily="18" charset="0"/>
                          <a:cs typeface="Times New Roman" pitchFamily="18" charset="0"/>
                        </a:rPr>
                        <a:t>не </a:t>
                      </a:r>
                      <a:r>
                        <a:rPr lang="ru-RU" sz="1400" dirty="0" smtClean="0">
                          <a:solidFill>
                            <a:schemeClr val="accent1">
                              <a:lumMod val="50000"/>
                            </a:schemeClr>
                          </a:solidFill>
                          <a:latin typeface="Times New Roman" pitchFamily="18" charset="0"/>
                          <a:cs typeface="Times New Roman" pitchFamily="18" charset="0"/>
                        </a:rPr>
                        <a:t>менее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Растяжимость </a:t>
                      </a:r>
                      <a:r>
                        <a:rPr lang="ru-RU" sz="1400" dirty="0" smtClean="0">
                          <a:solidFill>
                            <a:schemeClr val="accent1">
                              <a:lumMod val="50000"/>
                            </a:schemeClr>
                          </a:solidFill>
                          <a:latin typeface="Times New Roman" pitchFamily="18" charset="0"/>
                          <a:cs typeface="Times New Roman" pitchFamily="18" charset="0"/>
                        </a:rPr>
                        <a:t>при 25°С, </a:t>
                      </a:r>
                      <a:r>
                        <a:rPr lang="ru-RU" sz="1400" dirty="0">
                          <a:solidFill>
                            <a:schemeClr val="accent1">
                              <a:lumMod val="50000"/>
                            </a:schemeClr>
                          </a:solidFill>
                          <a:latin typeface="Times New Roman" pitchFamily="18" charset="0"/>
                          <a:cs typeface="Times New Roman" pitchFamily="18" charset="0"/>
                        </a:rPr>
                        <a:t>см, не </a:t>
                      </a:r>
                      <a:r>
                        <a:rPr lang="ru-RU" sz="1400" dirty="0" smtClean="0">
                          <a:solidFill>
                            <a:schemeClr val="accent1">
                              <a:lumMod val="50000"/>
                            </a:schemeClr>
                          </a:solidFill>
                          <a:latin typeface="Times New Roman" pitchFamily="18" charset="0"/>
                          <a:cs typeface="Times New Roman" pitchFamily="18" charset="0"/>
                        </a:rPr>
                        <a:t>менее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Динамическая вязкость при 60°С, Па*с, не более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057">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Коэффициент возрастания динамической </a:t>
                      </a:r>
                    </a:p>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вязкости, не более </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2" name="TextBox 1"/>
          <p:cNvSpPr txBox="1"/>
          <p:nvPr/>
        </p:nvSpPr>
        <p:spPr>
          <a:xfrm>
            <a:off x="251520" y="1"/>
            <a:ext cx="8392446" cy="461665"/>
          </a:xfrm>
          <a:prstGeom prst="rect">
            <a:avLst/>
          </a:prstGeo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sz="2400" b="1" dirty="0" smtClean="0">
                <a:latin typeface="Times New Roman" pitchFamily="18" charset="0"/>
                <a:cs typeface="Times New Roman" pitchFamily="18" charset="0"/>
              </a:rPr>
              <a:t>Физико-химические показатели битумов в РФ и в Европе </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778338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913804"/>
          <a:ext cx="9144000" cy="5801341"/>
        </p:xfrm>
        <a:graphic>
          <a:graphicData uri="http://schemas.openxmlformats.org/drawingml/2006/table">
            <a:tbl>
              <a:tblPr>
                <a:tableStyleId>{08FB837D-C827-4EFA-A057-4D05807E0F7C}</a:tableStyleId>
              </a:tblPr>
              <a:tblGrid>
                <a:gridCol w="2873467"/>
                <a:gridCol w="1045089"/>
                <a:gridCol w="1269036"/>
                <a:gridCol w="1194387"/>
                <a:gridCol w="1418335"/>
                <a:gridCol w="1343686"/>
              </a:tblGrid>
              <a:tr h="738319">
                <a:tc rowSpan="2">
                  <a:txBody>
                    <a:bodyPr/>
                    <a:lstStyle/>
                    <a:p>
                      <a:pPr algn="ctr">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Наименование показателя</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Норма для </a:t>
                      </a:r>
                      <a:r>
                        <a:rPr lang="ru-RU" sz="1400" b="1" dirty="0" smtClean="0">
                          <a:solidFill>
                            <a:schemeClr val="accent1">
                              <a:lumMod val="50000"/>
                            </a:schemeClr>
                          </a:solidFill>
                          <a:latin typeface="Times New Roman" pitchFamily="18" charset="0"/>
                          <a:cs typeface="Times New Roman" pitchFamily="18" charset="0"/>
                        </a:rPr>
                        <a:t>битума </a:t>
                      </a:r>
                      <a:r>
                        <a:rPr lang="ru-RU" sz="1400" b="1" dirty="0">
                          <a:solidFill>
                            <a:schemeClr val="accent1">
                              <a:lumMod val="50000"/>
                            </a:schemeClr>
                          </a:solidFill>
                          <a:latin typeface="Times New Roman" pitchFamily="18" charset="0"/>
                          <a:cs typeface="Times New Roman" pitchFamily="18" charset="0"/>
                        </a:rPr>
                        <a:t>марки</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4">
                  <a:txBody>
                    <a:bodyPr/>
                    <a:lstStyle/>
                    <a:p>
                      <a:pPr algn="ctr">
                        <a:lnSpc>
                          <a:spcPct val="115000"/>
                        </a:lnSpc>
                        <a:spcAft>
                          <a:spcPts val="0"/>
                        </a:spcAft>
                      </a:pPr>
                      <a:endParaRPr lang="ru-RU" sz="1400" b="1" dirty="0" smtClean="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b="1" dirty="0" smtClean="0">
                          <a:solidFill>
                            <a:schemeClr val="accent1">
                              <a:lumMod val="50000"/>
                            </a:schemeClr>
                          </a:solidFill>
                          <a:latin typeface="Times New Roman" pitchFamily="18" charset="0"/>
                          <a:cs typeface="Times New Roman" pitchFamily="18" charset="0"/>
                        </a:rPr>
                        <a:t>Фактические </a:t>
                      </a:r>
                      <a:r>
                        <a:rPr lang="ru-RU" sz="1400" b="1" dirty="0">
                          <a:solidFill>
                            <a:schemeClr val="accent1">
                              <a:lumMod val="50000"/>
                            </a:schemeClr>
                          </a:solidFill>
                          <a:latin typeface="Times New Roman" pitchFamily="18" charset="0"/>
                          <a:cs typeface="Times New Roman" pitchFamily="18" charset="0"/>
                        </a:rPr>
                        <a:t>показатели пробы</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92212">
                <a:tc vMerge="1">
                  <a:txBody>
                    <a:bodyPr/>
                    <a:lstStyle/>
                    <a:p>
                      <a:endParaRPr lang="ru-RU"/>
                    </a:p>
                  </a:txBody>
                  <a:tcPr/>
                </a:tc>
                <a:tc>
                  <a:txBody>
                    <a:bodyPr/>
                    <a:lstStyle/>
                    <a:p>
                      <a:pPr algn="ctr">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БНД 60/90 </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Московский НПЗ</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Саратовский НПЗ</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Ярославский НПЗ</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Волгоградский НПЗ</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492212">
                <a:tc>
                  <a:txBody>
                    <a:bodyPr/>
                    <a:lstStyle/>
                    <a:p>
                      <a:pPr algn="just">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1 Глубина проникания иглы, </a:t>
                      </a:r>
                      <a:r>
                        <a:rPr lang="ru-RU" sz="1400" b="1" dirty="0" smtClean="0">
                          <a:solidFill>
                            <a:schemeClr val="accent1">
                              <a:lumMod val="50000"/>
                            </a:schemeClr>
                          </a:solidFill>
                          <a:latin typeface="Times New Roman" pitchFamily="18" charset="0"/>
                          <a:cs typeface="Times New Roman" pitchFamily="18" charset="0"/>
                        </a:rPr>
                        <a:t> </a:t>
                      </a:r>
                      <a:r>
                        <a:rPr lang="ru-RU" sz="1400" b="1" dirty="0">
                          <a:solidFill>
                            <a:schemeClr val="accent1">
                              <a:lumMod val="50000"/>
                            </a:schemeClr>
                          </a:solidFill>
                          <a:latin typeface="Times New Roman" pitchFamily="18" charset="0"/>
                          <a:cs typeface="Times New Roman" pitchFamily="18" charset="0"/>
                        </a:rPr>
                        <a:t>не менее, при температуре:</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dirty="0">
                          <a:latin typeface="Times New Roman" pitchFamily="18" charset="0"/>
                          <a:cs typeface="Times New Roman" pitchFamily="18" charset="0"/>
                        </a:rPr>
                        <a:t> </a:t>
                      </a:r>
                      <a:endParaRPr lang="ru-RU" sz="1400" dirty="0">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ru-RU" sz="1400" dirty="0">
                        <a:latin typeface="Times New Roman" pitchFamily="18" charset="0"/>
                        <a:ea typeface="Times New Roman"/>
                        <a:cs typeface="Times New Roman" pitchFamily="18" charset="0"/>
                      </a:endParaRPr>
                    </a:p>
                  </a:txBody>
                  <a:tcPr marL="6964" marR="6964" marT="0" marB="0">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ru-RU" sz="1400" dirty="0">
                        <a:latin typeface="Times New Roman" pitchFamily="18" charset="0"/>
                        <a:ea typeface="Times New Roman"/>
                        <a:cs typeface="Times New Roman" pitchFamily="18" charset="0"/>
                      </a:endParaRPr>
                    </a:p>
                  </a:txBody>
                  <a:tcPr marL="6964" marR="6964" marT="0" marB="0">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ru-RU" sz="1400" dirty="0">
                        <a:latin typeface="Times New Roman" pitchFamily="18" charset="0"/>
                        <a:ea typeface="Times New Roman"/>
                        <a:cs typeface="Times New Roman" pitchFamily="18" charset="0"/>
                      </a:endParaRPr>
                    </a:p>
                  </a:txBody>
                  <a:tcPr marL="6964" marR="6964" marT="0" marB="0">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ru-RU" sz="1400" dirty="0">
                        <a:latin typeface="Times New Roman" pitchFamily="18" charset="0"/>
                        <a:ea typeface="Times New Roman"/>
                        <a:cs typeface="Times New Roman" pitchFamily="18" charset="0"/>
                      </a:endParaRPr>
                    </a:p>
                  </a:txBody>
                  <a:tcPr marL="6964" marR="6964" marT="0" marB="0">
                    <a:lnT w="12700" cap="flat" cmpd="sng" algn="ctr">
                      <a:solidFill>
                        <a:schemeClr val="tx1"/>
                      </a:solidFill>
                      <a:prstDash val="solid"/>
                      <a:round/>
                      <a:headEnd type="none" w="med" len="med"/>
                      <a:tailEnd type="none" w="med" len="med"/>
                    </a:lnT>
                  </a:tcPr>
                </a:tc>
              </a:tr>
              <a:tr h="260013">
                <a:tc>
                  <a:txBody>
                    <a:bodyPr/>
                    <a:lstStyle/>
                    <a:p>
                      <a:pPr marL="198120" algn="just">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25 °С</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dirty="0">
                          <a:latin typeface="Times New Roman" pitchFamily="18" charset="0"/>
                          <a:cs typeface="Times New Roman" pitchFamily="18" charset="0"/>
                        </a:rPr>
                        <a:t>61-90</a:t>
                      </a:r>
                      <a:endParaRPr lang="ru-RU" sz="1400" b="1" dirty="0">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400" b="1" dirty="0">
                          <a:latin typeface="Times New Roman" pitchFamily="18" charset="0"/>
                          <a:cs typeface="Times New Roman" pitchFamily="18" charset="0"/>
                        </a:rPr>
                        <a:t>87</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a:latin typeface="Times New Roman" pitchFamily="18" charset="0"/>
                          <a:cs typeface="Times New Roman" pitchFamily="18" charset="0"/>
                        </a:rPr>
                        <a:t>74</a:t>
                      </a:r>
                      <a:endParaRPr lang="ru-RU" sz="1400" b="1">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83</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63</a:t>
                      </a:r>
                      <a:endParaRPr lang="ru-RU" sz="1400" b="1" dirty="0">
                        <a:latin typeface="Times New Roman" pitchFamily="18" charset="0"/>
                        <a:ea typeface="Times New Roman"/>
                        <a:cs typeface="Times New Roman" pitchFamily="18" charset="0"/>
                      </a:endParaRPr>
                    </a:p>
                  </a:txBody>
                  <a:tcPr marL="6964" marR="6964" marT="0" marB="0"/>
                </a:tc>
              </a:tr>
              <a:tr h="246106">
                <a:tc>
                  <a:txBody>
                    <a:bodyPr/>
                    <a:lstStyle/>
                    <a:p>
                      <a:pPr marL="198120" algn="just">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0 °С</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dirty="0">
                          <a:latin typeface="Times New Roman" pitchFamily="18" charset="0"/>
                          <a:cs typeface="Times New Roman" pitchFamily="18" charset="0"/>
                        </a:rPr>
                        <a:t>20</a:t>
                      </a:r>
                      <a:endParaRPr lang="ru-RU" sz="1400" b="1" dirty="0">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400" b="1" dirty="0">
                          <a:latin typeface="Times New Roman" pitchFamily="18" charset="0"/>
                          <a:cs typeface="Times New Roman" pitchFamily="18" charset="0"/>
                        </a:rPr>
                        <a:t>26</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24</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25</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23</a:t>
                      </a:r>
                      <a:endParaRPr lang="ru-RU" sz="1400" b="1" dirty="0">
                        <a:latin typeface="Times New Roman" pitchFamily="18" charset="0"/>
                        <a:ea typeface="Times New Roman"/>
                        <a:cs typeface="Times New Roman" pitchFamily="18" charset="0"/>
                      </a:endParaRPr>
                    </a:p>
                  </a:txBody>
                  <a:tcPr marL="6964" marR="6964" marT="0" marB="0"/>
                </a:tc>
              </a:tr>
              <a:tr h="492212">
                <a:tc>
                  <a:txBody>
                    <a:bodyPr/>
                    <a:lstStyle/>
                    <a:p>
                      <a:pPr algn="just">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2 Растяжимость, </a:t>
                      </a:r>
                      <a:r>
                        <a:rPr lang="ru-RU" sz="1400" b="1" dirty="0" smtClean="0">
                          <a:solidFill>
                            <a:schemeClr val="accent1">
                              <a:lumMod val="50000"/>
                            </a:schemeClr>
                          </a:solidFill>
                          <a:latin typeface="Times New Roman" pitchFamily="18" charset="0"/>
                          <a:cs typeface="Times New Roman" pitchFamily="18" charset="0"/>
                        </a:rPr>
                        <a:t>см,</a:t>
                      </a:r>
                      <a:r>
                        <a:rPr lang="ru-RU" sz="1400" b="1" baseline="0" dirty="0" smtClean="0">
                          <a:solidFill>
                            <a:schemeClr val="accent1">
                              <a:lumMod val="50000"/>
                            </a:schemeClr>
                          </a:solidFill>
                          <a:latin typeface="Times New Roman" pitchFamily="18" charset="0"/>
                          <a:cs typeface="Times New Roman" pitchFamily="18" charset="0"/>
                        </a:rPr>
                        <a:t> </a:t>
                      </a:r>
                      <a:r>
                        <a:rPr lang="ru-RU" sz="1400" b="1" dirty="0" smtClean="0">
                          <a:solidFill>
                            <a:schemeClr val="accent1">
                              <a:lumMod val="50000"/>
                            </a:schemeClr>
                          </a:solidFill>
                          <a:latin typeface="Times New Roman" pitchFamily="18" charset="0"/>
                          <a:cs typeface="Times New Roman" pitchFamily="18" charset="0"/>
                        </a:rPr>
                        <a:t>не </a:t>
                      </a:r>
                      <a:r>
                        <a:rPr lang="ru-RU" sz="1400" b="1" dirty="0">
                          <a:solidFill>
                            <a:schemeClr val="accent1">
                              <a:lumMod val="50000"/>
                            </a:schemeClr>
                          </a:solidFill>
                          <a:latin typeface="Times New Roman" pitchFamily="18" charset="0"/>
                          <a:cs typeface="Times New Roman" pitchFamily="18" charset="0"/>
                        </a:rPr>
                        <a:t>менее</a:t>
                      </a:r>
                      <a:r>
                        <a:rPr lang="ru-RU" sz="1400" b="1" dirty="0" smtClean="0">
                          <a:solidFill>
                            <a:schemeClr val="accent1">
                              <a:lumMod val="50000"/>
                            </a:schemeClr>
                          </a:solidFill>
                          <a:latin typeface="Times New Roman" pitchFamily="18" charset="0"/>
                          <a:cs typeface="Times New Roman" pitchFamily="18" charset="0"/>
                        </a:rPr>
                        <a:t>, при </a:t>
                      </a:r>
                      <a:r>
                        <a:rPr lang="ru-RU" sz="1400" b="1" dirty="0">
                          <a:solidFill>
                            <a:schemeClr val="accent1">
                              <a:lumMod val="50000"/>
                            </a:schemeClr>
                          </a:solidFill>
                          <a:latin typeface="Times New Roman" pitchFamily="18" charset="0"/>
                          <a:cs typeface="Times New Roman" pitchFamily="18" charset="0"/>
                        </a:rPr>
                        <a:t>температуре:</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dirty="0">
                          <a:latin typeface="Times New Roman" pitchFamily="18" charset="0"/>
                          <a:cs typeface="Times New Roman" pitchFamily="18" charset="0"/>
                        </a:rPr>
                        <a:t> </a:t>
                      </a:r>
                      <a:endParaRPr lang="ru-RU" sz="1400" b="1" dirty="0">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6964" marR="6964" marT="0" marB="0"/>
                </a:tc>
              </a:tr>
              <a:tr h="260013">
                <a:tc>
                  <a:txBody>
                    <a:bodyPr/>
                    <a:lstStyle/>
                    <a:p>
                      <a:pPr marL="198120" algn="just">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25 °С</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dirty="0">
                          <a:latin typeface="Times New Roman" pitchFamily="18" charset="0"/>
                          <a:cs typeface="Times New Roman" pitchFamily="18" charset="0"/>
                        </a:rPr>
                        <a:t>55</a:t>
                      </a:r>
                      <a:endParaRPr lang="ru-RU" sz="1400" b="1" dirty="0">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400" b="1" dirty="0">
                          <a:latin typeface="Times New Roman" pitchFamily="18" charset="0"/>
                          <a:cs typeface="Times New Roman" pitchFamily="18" charset="0"/>
                        </a:rPr>
                        <a:t>86</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119,5</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85</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100</a:t>
                      </a:r>
                      <a:endParaRPr lang="ru-RU" sz="1400" b="1" dirty="0">
                        <a:latin typeface="Times New Roman" pitchFamily="18" charset="0"/>
                        <a:ea typeface="Times New Roman"/>
                        <a:cs typeface="Times New Roman" pitchFamily="18" charset="0"/>
                      </a:endParaRPr>
                    </a:p>
                  </a:txBody>
                  <a:tcPr marL="6964" marR="6964" marT="0" marB="0"/>
                </a:tc>
              </a:tr>
              <a:tr h="260013">
                <a:tc>
                  <a:txBody>
                    <a:bodyPr/>
                    <a:lstStyle/>
                    <a:p>
                      <a:pPr marL="198120" algn="just">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0 °С</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a:latin typeface="Times New Roman" pitchFamily="18" charset="0"/>
                          <a:cs typeface="Times New Roman" pitchFamily="18" charset="0"/>
                        </a:rPr>
                        <a:t>3,5</a:t>
                      </a:r>
                      <a:endParaRPr lang="ru-RU" sz="1400" b="1">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400" b="1">
                          <a:latin typeface="Times New Roman" pitchFamily="18" charset="0"/>
                          <a:cs typeface="Times New Roman" pitchFamily="18" charset="0"/>
                        </a:rPr>
                        <a:t>4,2</a:t>
                      </a:r>
                      <a:endParaRPr lang="ru-RU" sz="1400" b="1">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5,4</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4,4</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4,5</a:t>
                      </a:r>
                      <a:endParaRPr lang="ru-RU" sz="1400" b="1" dirty="0">
                        <a:latin typeface="Times New Roman" pitchFamily="18" charset="0"/>
                        <a:ea typeface="Times New Roman"/>
                        <a:cs typeface="Times New Roman" pitchFamily="18" charset="0"/>
                      </a:endParaRPr>
                    </a:p>
                  </a:txBody>
                  <a:tcPr marL="6964" marR="6964" marT="0" marB="0"/>
                </a:tc>
              </a:tr>
              <a:tr h="492212">
                <a:tc>
                  <a:txBody>
                    <a:bodyPr/>
                    <a:lstStyle/>
                    <a:p>
                      <a:pPr algn="just">
                        <a:lnSpc>
                          <a:spcPct val="115000"/>
                        </a:lnSpc>
                        <a:spcAft>
                          <a:spcPts val="0"/>
                        </a:spcAft>
                      </a:pPr>
                      <a:r>
                        <a:rPr lang="ru-RU" sz="1400" b="1" dirty="0" smtClean="0">
                          <a:solidFill>
                            <a:schemeClr val="accent1">
                              <a:lumMod val="50000"/>
                            </a:schemeClr>
                          </a:solidFill>
                          <a:latin typeface="Times New Roman" pitchFamily="18" charset="0"/>
                          <a:cs typeface="Times New Roman" pitchFamily="18" charset="0"/>
                        </a:rPr>
                        <a:t>3</a:t>
                      </a:r>
                      <a:r>
                        <a:rPr lang="ru-RU" sz="1400" b="1" baseline="0" dirty="0" smtClean="0">
                          <a:solidFill>
                            <a:schemeClr val="accent1">
                              <a:lumMod val="50000"/>
                            </a:schemeClr>
                          </a:solidFill>
                          <a:latin typeface="Times New Roman" pitchFamily="18" charset="0"/>
                          <a:cs typeface="Times New Roman" pitchFamily="18" charset="0"/>
                        </a:rPr>
                        <a:t> </a:t>
                      </a:r>
                      <a:r>
                        <a:rPr lang="ru-RU" sz="1400" b="1" dirty="0" smtClean="0">
                          <a:solidFill>
                            <a:schemeClr val="accent1">
                              <a:lumMod val="50000"/>
                            </a:schemeClr>
                          </a:solidFill>
                          <a:latin typeface="Times New Roman" pitchFamily="18" charset="0"/>
                          <a:cs typeface="Times New Roman" pitchFamily="18" charset="0"/>
                        </a:rPr>
                        <a:t>Температура </a:t>
                      </a:r>
                      <a:r>
                        <a:rPr lang="ru-RU" sz="1400" b="1" dirty="0">
                          <a:solidFill>
                            <a:schemeClr val="accent1">
                              <a:lumMod val="50000"/>
                            </a:schemeClr>
                          </a:solidFill>
                          <a:latin typeface="Times New Roman" pitchFamily="18" charset="0"/>
                          <a:cs typeface="Times New Roman" pitchFamily="18" charset="0"/>
                        </a:rPr>
                        <a:t>размягчения по кольцу и шару, °С, не ниже</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dirty="0">
                          <a:latin typeface="Times New Roman" pitchFamily="18" charset="0"/>
                          <a:cs typeface="Times New Roman" pitchFamily="18" charset="0"/>
                        </a:rPr>
                        <a:t>47</a:t>
                      </a:r>
                      <a:endParaRPr lang="ru-RU" sz="1400" b="1" dirty="0">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400" b="1">
                          <a:latin typeface="Times New Roman" pitchFamily="18" charset="0"/>
                          <a:cs typeface="Times New Roman" pitchFamily="18" charset="0"/>
                        </a:rPr>
                        <a:t>48</a:t>
                      </a:r>
                      <a:endParaRPr lang="ru-RU" sz="1400" b="1">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49</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49</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50</a:t>
                      </a:r>
                      <a:endParaRPr lang="ru-RU" sz="1400" b="1" dirty="0">
                        <a:latin typeface="Times New Roman" pitchFamily="18" charset="0"/>
                        <a:ea typeface="Times New Roman"/>
                        <a:cs typeface="Times New Roman" pitchFamily="18" charset="0"/>
                      </a:endParaRPr>
                    </a:p>
                  </a:txBody>
                  <a:tcPr marL="6964" marR="6964" marT="0" marB="0"/>
                </a:tc>
              </a:tr>
              <a:tr h="492212">
                <a:tc>
                  <a:txBody>
                    <a:bodyPr/>
                    <a:lstStyle/>
                    <a:p>
                      <a:pPr algn="just">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4 Температура хрупкости по </a:t>
                      </a:r>
                      <a:r>
                        <a:rPr lang="ru-RU" sz="1400" b="1" dirty="0" err="1">
                          <a:solidFill>
                            <a:schemeClr val="accent1">
                              <a:lumMod val="50000"/>
                            </a:schemeClr>
                          </a:solidFill>
                          <a:latin typeface="Times New Roman" pitchFamily="18" charset="0"/>
                          <a:cs typeface="Times New Roman" pitchFamily="18" charset="0"/>
                        </a:rPr>
                        <a:t>Фраасу</a:t>
                      </a:r>
                      <a:r>
                        <a:rPr lang="ru-RU" sz="1400" b="1" dirty="0">
                          <a:solidFill>
                            <a:schemeClr val="accent1">
                              <a:lumMod val="50000"/>
                            </a:schemeClr>
                          </a:solidFill>
                          <a:latin typeface="Times New Roman" pitchFamily="18" charset="0"/>
                          <a:cs typeface="Times New Roman" pitchFamily="18" charset="0"/>
                        </a:rPr>
                        <a:t>, °С, не выше</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dirty="0">
                          <a:latin typeface="Times New Roman" pitchFamily="18" charset="0"/>
                          <a:cs typeface="Times New Roman" pitchFamily="18" charset="0"/>
                        </a:rPr>
                        <a:t>-15</a:t>
                      </a:r>
                      <a:endParaRPr lang="ru-RU" sz="1400" b="1" dirty="0">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400" b="1" dirty="0">
                          <a:latin typeface="Times New Roman" pitchFamily="18" charset="0"/>
                          <a:cs typeface="Times New Roman" pitchFamily="18" charset="0"/>
                        </a:rPr>
                        <a:t>-</a:t>
                      </a:r>
                      <a:r>
                        <a:rPr lang="ru-RU" sz="1400" b="1" dirty="0" smtClean="0">
                          <a:latin typeface="Times New Roman" pitchFamily="18" charset="0"/>
                          <a:cs typeface="Times New Roman" pitchFamily="18" charset="0"/>
                        </a:rPr>
                        <a:t>20</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-19</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-23</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-17</a:t>
                      </a:r>
                      <a:endParaRPr lang="ru-RU" sz="1400" b="1" dirty="0">
                        <a:latin typeface="Times New Roman" pitchFamily="18" charset="0"/>
                        <a:ea typeface="Times New Roman"/>
                        <a:cs typeface="Times New Roman" pitchFamily="18" charset="0"/>
                      </a:endParaRPr>
                    </a:p>
                  </a:txBody>
                  <a:tcPr marL="6964" marR="6964" marT="0" marB="0"/>
                </a:tc>
              </a:tr>
              <a:tr h="823592">
                <a:tc>
                  <a:txBody>
                    <a:bodyPr/>
                    <a:lstStyle/>
                    <a:p>
                      <a:pPr algn="just">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5 Изменение температуры размягчения после прогрева, °С, не более (по абсолютной величине)</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endParaRPr lang="ru-RU" sz="1400" b="1" dirty="0" smtClean="0">
                        <a:latin typeface="Times New Roman" pitchFamily="18" charset="0"/>
                        <a:cs typeface="Times New Roman" pitchFamily="18" charset="0"/>
                      </a:endParaRPr>
                    </a:p>
                    <a:p>
                      <a:pPr algn="ctr">
                        <a:lnSpc>
                          <a:spcPct val="115000"/>
                        </a:lnSpc>
                        <a:spcAft>
                          <a:spcPts val="0"/>
                        </a:spcAft>
                      </a:pPr>
                      <a:r>
                        <a:rPr lang="ru-RU" sz="1400" b="1" dirty="0" smtClean="0">
                          <a:latin typeface="Times New Roman" pitchFamily="18" charset="0"/>
                          <a:cs typeface="Times New Roman" pitchFamily="18" charset="0"/>
                        </a:rPr>
                        <a:t>5</a:t>
                      </a:r>
                      <a:endParaRPr lang="ru-RU" sz="1400" b="1" dirty="0">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400" b="1" dirty="0" smtClean="0">
                        <a:latin typeface="Times New Roman" pitchFamily="18" charset="0"/>
                        <a:cs typeface="Times New Roman" pitchFamily="18" charset="0"/>
                      </a:endParaRPr>
                    </a:p>
                    <a:p>
                      <a:pPr algn="ctr">
                        <a:lnSpc>
                          <a:spcPct val="115000"/>
                        </a:lnSpc>
                        <a:spcAft>
                          <a:spcPts val="0"/>
                        </a:spcAft>
                      </a:pPr>
                      <a:r>
                        <a:rPr lang="ru-RU" sz="1400" b="1" dirty="0" smtClean="0">
                          <a:latin typeface="Times New Roman" pitchFamily="18" charset="0"/>
                          <a:cs typeface="Times New Roman" pitchFamily="18" charset="0"/>
                        </a:rPr>
                        <a:t>4</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endParaRPr lang="ru-RU" sz="1400" b="1" dirty="0" smtClean="0">
                        <a:latin typeface="Times New Roman" pitchFamily="18" charset="0"/>
                        <a:cs typeface="Times New Roman" pitchFamily="18" charset="0"/>
                      </a:endParaRPr>
                    </a:p>
                    <a:p>
                      <a:pPr algn="ctr">
                        <a:lnSpc>
                          <a:spcPct val="115000"/>
                        </a:lnSpc>
                        <a:spcAft>
                          <a:spcPts val="0"/>
                        </a:spcAft>
                      </a:pPr>
                      <a:r>
                        <a:rPr lang="ru-RU" sz="1400" b="1" dirty="0" smtClean="0">
                          <a:latin typeface="Times New Roman" pitchFamily="18" charset="0"/>
                          <a:cs typeface="Times New Roman" pitchFamily="18" charset="0"/>
                        </a:rPr>
                        <a:t>5</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endParaRPr lang="ru-RU" sz="1400" b="1" dirty="0" smtClean="0">
                        <a:latin typeface="Times New Roman" pitchFamily="18" charset="0"/>
                        <a:cs typeface="Times New Roman" pitchFamily="18" charset="0"/>
                      </a:endParaRPr>
                    </a:p>
                    <a:p>
                      <a:pPr algn="ctr">
                        <a:lnSpc>
                          <a:spcPct val="115000"/>
                        </a:lnSpc>
                        <a:spcAft>
                          <a:spcPts val="0"/>
                        </a:spcAft>
                      </a:pPr>
                      <a:r>
                        <a:rPr lang="ru-RU" sz="1400" b="1" dirty="0" smtClean="0">
                          <a:latin typeface="Times New Roman" pitchFamily="18" charset="0"/>
                          <a:cs typeface="Times New Roman" pitchFamily="18" charset="0"/>
                        </a:rPr>
                        <a:t>4</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endParaRPr lang="ru-RU" sz="1400" b="1" dirty="0" smtClean="0">
                        <a:latin typeface="Times New Roman" pitchFamily="18" charset="0"/>
                        <a:cs typeface="Times New Roman" pitchFamily="18" charset="0"/>
                      </a:endParaRPr>
                    </a:p>
                    <a:p>
                      <a:pPr algn="ctr">
                        <a:lnSpc>
                          <a:spcPct val="115000"/>
                        </a:lnSpc>
                        <a:spcAft>
                          <a:spcPts val="0"/>
                        </a:spcAft>
                      </a:pPr>
                      <a:r>
                        <a:rPr lang="ru-RU" sz="1400" b="1" dirty="0" smtClean="0">
                          <a:latin typeface="Times New Roman" pitchFamily="18" charset="0"/>
                          <a:cs typeface="Times New Roman" pitchFamily="18" charset="0"/>
                        </a:rPr>
                        <a:t>4</a:t>
                      </a:r>
                      <a:endParaRPr lang="ru-RU" sz="1400" b="1" dirty="0">
                        <a:latin typeface="Times New Roman" pitchFamily="18" charset="0"/>
                        <a:ea typeface="Times New Roman"/>
                        <a:cs typeface="Times New Roman" pitchFamily="18" charset="0"/>
                      </a:endParaRPr>
                    </a:p>
                  </a:txBody>
                  <a:tcPr marL="6964" marR="6964" marT="0" marB="0"/>
                </a:tc>
              </a:tr>
              <a:tr h="492212">
                <a:tc>
                  <a:txBody>
                    <a:bodyPr/>
                    <a:lstStyle/>
                    <a:p>
                      <a:pPr algn="just">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6 Температура вспышки, °С, не ниже</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endParaRPr lang="ru-RU" sz="1400" b="1" dirty="0" smtClean="0">
                        <a:latin typeface="Times New Roman" pitchFamily="18" charset="0"/>
                        <a:cs typeface="Times New Roman" pitchFamily="18" charset="0"/>
                      </a:endParaRPr>
                    </a:p>
                    <a:p>
                      <a:pPr algn="ctr">
                        <a:lnSpc>
                          <a:spcPct val="115000"/>
                        </a:lnSpc>
                        <a:spcAft>
                          <a:spcPts val="0"/>
                        </a:spcAft>
                      </a:pPr>
                      <a:r>
                        <a:rPr lang="ru-RU" sz="1400" b="1" dirty="0" smtClean="0">
                          <a:latin typeface="Times New Roman" pitchFamily="18" charset="0"/>
                          <a:cs typeface="Times New Roman" pitchFamily="18" charset="0"/>
                        </a:rPr>
                        <a:t>230</a:t>
                      </a:r>
                      <a:endParaRPr lang="ru-RU" sz="1400" b="1" dirty="0">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400" b="1" dirty="0" smtClean="0">
                        <a:latin typeface="Times New Roman" pitchFamily="18" charset="0"/>
                        <a:cs typeface="Times New Roman" pitchFamily="18" charset="0"/>
                      </a:endParaRPr>
                    </a:p>
                    <a:p>
                      <a:pPr algn="ctr">
                        <a:lnSpc>
                          <a:spcPct val="115000"/>
                        </a:lnSpc>
                        <a:spcAft>
                          <a:spcPts val="0"/>
                        </a:spcAft>
                      </a:pPr>
                      <a:r>
                        <a:rPr lang="ru-RU" sz="1400" b="1" dirty="0" smtClean="0">
                          <a:latin typeface="Times New Roman" pitchFamily="18" charset="0"/>
                          <a:cs typeface="Times New Roman" pitchFamily="18" charset="0"/>
                        </a:rPr>
                        <a:t>298</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endParaRPr lang="ru-RU" sz="1400" b="1" dirty="0" smtClean="0">
                        <a:latin typeface="Times New Roman" pitchFamily="18" charset="0"/>
                        <a:cs typeface="Times New Roman" pitchFamily="18" charset="0"/>
                      </a:endParaRPr>
                    </a:p>
                    <a:p>
                      <a:pPr algn="ctr">
                        <a:lnSpc>
                          <a:spcPct val="115000"/>
                        </a:lnSpc>
                        <a:spcAft>
                          <a:spcPts val="0"/>
                        </a:spcAft>
                      </a:pPr>
                      <a:r>
                        <a:rPr lang="ru-RU" sz="1400" b="1" dirty="0" smtClean="0">
                          <a:latin typeface="Times New Roman" pitchFamily="18" charset="0"/>
                          <a:cs typeface="Times New Roman" pitchFamily="18" charset="0"/>
                        </a:rPr>
                        <a:t>285</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endParaRPr lang="ru-RU" sz="1400" b="1" dirty="0" smtClean="0">
                        <a:latin typeface="Times New Roman" pitchFamily="18" charset="0"/>
                        <a:cs typeface="Times New Roman" pitchFamily="18" charset="0"/>
                      </a:endParaRPr>
                    </a:p>
                    <a:p>
                      <a:pPr algn="ctr">
                        <a:lnSpc>
                          <a:spcPct val="115000"/>
                        </a:lnSpc>
                        <a:spcAft>
                          <a:spcPts val="0"/>
                        </a:spcAft>
                      </a:pPr>
                      <a:r>
                        <a:rPr lang="ru-RU" sz="1400" b="1" dirty="0" smtClean="0">
                          <a:latin typeface="Times New Roman" pitchFamily="18" charset="0"/>
                          <a:cs typeface="Times New Roman" pitchFamily="18" charset="0"/>
                        </a:rPr>
                        <a:t>288</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endParaRPr lang="ru-RU" sz="1400" b="1" dirty="0" smtClean="0">
                        <a:latin typeface="Times New Roman" pitchFamily="18" charset="0"/>
                        <a:cs typeface="Times New Roman" pitchFamily="18" charset="0"/>
                      </a:endParaRPr>
                    </a:p>
                    <a:p>
                      <a:pPr algn="ctr">
                        <a:lnSpc>
                          <a:spcPct val="115000"/>
                        </a:lnSpc>
                        <a:spcAft>
                          <a:spcPts val="0"/>
                        </a:spcAft>
                      </a:pPr>
                      <a:r>
                        <a:rPr lang="ru-RU" sz="1400" b="1" dirty="0" smtClean="0">
                          <a:latin typeface="Times New Roman" pitchFamily="18" charset="0"/>
                          <a:cs typeface="Times New Roman" pitchFamily="18" charset="0"/>
                        </a:rPr>
                        <a:t>291</a:t>
                      </a:r>
                      <a:endParaRPr lang="ru-RU" sz="1400" b="1" dirty="0">
                        <a:latin typeface="Times New Roman" pitchFamily="18" charset="0"/>
                        <a:ea typeface="Times New Roman"/>
                        <a:cs typeface="Times New Roman" pitchFamily="18" charset="0"/>
                      </a:endParaRPr>
                    </a:p>
                  </a:txBody>
                  <a:tcPr marL="6964" marR="6964" marT="0" marB="0"/>
                </a:tc>
              </a:tr>
              <a:tr h="260013">
                <a:tc>
                  <a:txBody>
                    <a:bodyPr/>
                    <a:lstStyle/>
                    <a:p>
                      <a:pPr algn="just">
                        <a:lnSpc>
                          <a:spcPct val="115000"/>
                        </a:lnSpc>
                        <a:spcAft>
                          <a:spcPts val="0"/>
                        </a:spcAft>
                      </a:pPr>
                      <a:r>
                        <a:rPr lang="ru-RU" sz="1400" b="1" dirty="0" smtClean="0">
                          <a:solidFill>
                            <a:schemeClr val="accent1">
                              <a:lumMod val="50000"/>
                            </a:schemeClr>
                          </a:solidFill>
                          <a:latin typeface="Times New Roman" pitchFamily="18" charset="0"/>
                          <a:cs typeface="Times New Roman" pitchFamily="18" charset="0"/>
                        </a:rPr>
                        <a:t>7 </a:t>
                      </a:r>
                      <a:r>
                        <a:rPr lang="ru-RU" sz="1400" b="1" dirty="0">
                          <a:solidFill>
                            <a:schemeClr val="accent1">
                              <a:lumMod val="50000"/>
                            </a:schemeClr>
                          </a:solidFill>
                          <a:latin typeface="Times New Roman" pitchFamily="18" charset="0"/>
                          <a:cs typeface="Times New Roman" pitchFamily="18" charset="0"/>
                        </a:rPr>
                        <a:t>Индекс </a:t>
                      </a:r>
                      <a:r>
                        <a:rPr lang="ru-RU" sz="1400" b="1" dirty="0" err="1">
                          <a:solidFill>
                            <a:schemeClr val="accent1">
                              <a:lumMod val="50000"/>
                            </a:schemeClr>
                          </a:solidFill>
                          <a:latin typeface="Times New Roman" pitchFamily="18" charset="0"/>
                          <a:cs typeface="Times New Roman" pitchFamily="18" charset="0"/>
                        </a:rPr>
                        <a:t>пенетрации</a:t>
                      </a:r>
                      <a:endParaRPr lang="ru-RU" sz="1400" b="1" dirty="0">
                        <a:solidFill>
                          <a:schemeClr val="accent1">
                            <a:lumMod val="50000"/>
                          </a:schemeClr>
                        </a:solidFill>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a:latin typeface="Times New Roman" pitchFamily="18" charset="0"/>
                          <a:cs typeface="Times New Roman" pitchFamily="18" charset="0"/>
                        </a:rPr>
                        <a:t>-1 ÷ +1</a:t>
                      </a:r>
                      <a:endParaRPr lang="ru-RU" sz="1400" b="1">
                        <a:latin typeface="Times New Roman" pitchFamily="18" charset="0"/>
                        <a:ea typeface="Times New Roman"/>
                        <a:cs typeface="Times New Roman" pitchFamily="18" charset="0"/>
                      </a:endParaRPr>
                    </a:p>
                  </a:txBody>
                  <a:tcPr marL="6964" marR="6964"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400" b="1">
                          <a:latin typeface="Times New Roman" pitchFamily="18" charset="0"/>
                          <a:cs typeface="Times New Roman" pitchFamily="18" charset="0"/>
                        </a:rPr>
                        <a:t>-0,48</a:t>
                      </a:r>
                      <a:endParaRPr lang="ru-RU" sz="1400" b="1">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a:latin typeface="Times New Roman" pitchFamily="18" charset="0"/>
                          <a:cs typeface="Times New Roman" pitchFamily="18" charset="0"/>
                        </a:rPr>
                        <a:t>-0,44</a:t>
                      </a:r>
                      <a:endParaRPr lang="ru-RU" sz="1400" b="1">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-0,18</a:t>
                      </a:r>
                      <a:endParaRPr lang="ru-RU" sz="1400" b="1" dirty="0">
                        <a:latin typeface="Times New Roman" pitchFamily="18" charset="0"/>
                        <a:ea typeface="Times New Roman"/>
                        <a:cs typeface="Times New Roman" pitchFamily="18" charset="0"/>
                      </a:endParaRPr>
                    </a:p>
                  </a:txBody>
                  <a:tcPr marL="6964" marR="6964" marT="0" marB="0"/>
                </a:tc>
                <a:tc>
                  <a:txBody>
                    <a:bodyPr/>
                    <a:lstStyle/>
                    <a:p>
                      <a:pPr algn="ctr">
                        <a:lnSpc>
                          <a:spcPct val="115000"/>
                        </a:lnSpc>
                        <a:spcAft>
                          <a:spcPts val="0"/>
                        </a:spcAft>
                      </a:pPr>
                      <a:r>
                        <a:rPr lang="ru-RU" sz="1400" b="1" dirty="0">
                          <a:latin typeface="Times New Roman" pitchFamily="18" charset="0"/>
                          <a:cs typeface="Times New Roman" pitchFamily="18" charset="0"/>
                        </a:rPr>
                        <a:t>-0,68</a:t>
                      </a:r>
                      <a:endParaRPr lang="ru-RU" sz="1400" b="1" dirty="0">
                        <a:latin typeface="Times New Roman" pitchFamily="18" charset="0"/>
                        <a:ea typeface="Times New Roman"/>
                        <a:cs typeface="Times New Roman" pitchFamily="18" charset="0"/>
                      </a:endParaRPr>
                    </a:p>
                  </a:txBody>
                  <a:tcPr marL="6964" marR="6964" marT="0" marB="0"/>
                </a:tc>
              </a:tr>
            </a:tbl>
          </a:graphicData>
        </a:graphic>
      </p:graphicFrame>
      <p:sp>
        <p:nvSpPr>
          <p:cNvPr id="3" name="TextBox 2"/>
          <p:cNvSpPr txBox="1"/>
          <p:nvPr/>
        </p:nvSpPr>
        <p:spPr>
          <a:xfrm>
            <a:off x="323528" y="0"/>
            <a:ext cx="8496944" cy="70788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sz="2000" b="1" dirty="0" smtClean="0">
                <a:latin typeface="Times New Roman" pitchFamily="18" charset="0"/>
                <a:cs typeface="Times New Roman" pitchFamily="18" charset="0"/>
              </a:rPr>
              <a:t>Результаты испытаний битумов марки БНД 60/90 различных НПЗ на соответствие требованиям ГОСТ 22245-90</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687963929"/>
              </p:ext>
            </p:extLst>
          </p:nvPr>
        </p:nvGraphicFramePr>
        <p:xfrm>
          <a:off x="-1" y="764704"/>
          <a:ext cx="9144002" cy="6093293"/>
        </p:xfrm>
        <a:graphic>
          <a:graphicData uri="http://schemas.openxmlformats.org/drawingml/2006/table">
            <a:tbl>
              <a:tblPr firstRow="1" firstCol="1" bandRow="1">
                <a:tableStyleId>{93296810-A885-4BE3-A3E7-6D5BEEA58F35}</a:tableStyleId>
              </a:tblPr>
              <a:tblGrid>
                <a:gridCol w="5724941"/>
                <a:gridCol w="1669775"/>
                <a:gridCol w="1749286"/>
              </a:tblGrid>
              <a:tr h="350305">
                <a:tc rowSpan="2">
                  <a:txBody>
                    <a:bodyPr/>
                    <a:lstStyle/>
                    <a:p>
                      <a:pPr algn="ct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Наименование показателя</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gridSpan="2">
                  <a:txBody>
                    <a:bodyPr/>
                    <a:lstStyle/>
                    <a:p>
                      <a:pPr algn="ct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Марки битумов</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hMerge="1">
                  <a:txBody>
                    <a:bodyPr/>
                    <a:lstStyle/>
                    <a:p>
                      <a:endParaRPr lang="ru-RU"/>
                    </a:p>
                  </a:txBody>
                  <a:tcPr/>
                </a:tc>
              </a:tr>
              <a:tr h="350305">
                <a:tc vMerge="1">
                  <a:txBody>
                    <a:bodyPr/>
                    <a:lstStyle/>
                    <a:p>
                      <a:endParaRPr lang="ru-RU"/>
                    </a:p>
                  </a:txBody>
                  <a:tcPr/>
                </a:tc>
                <a:tc>
                  <a:txBody>
                    <a:bodyPr/>
                    <a:lstStyle/>
                    <a:p>
                      <a:pPr algn="ctr">
                        <a:lnSpc>
                          <a:spcPct val="115000"/>
                        </a:lnSpc>
                        <a:spcAft>
                          <a:spcPts val="0"/>
                        </a:spcAft>
                      </a:pPr>
                      <a:r>
                        <a:rPr lang="ru-RU" sz="1600" b="1" dirty="0">
                          <a:effectLst/>
                          <a:latin typeface="Times New Roman" pitchFamily="18" charset="0"/>
                          <a:cs typeface="Times New Roman" pitchFamily="18" charset="0"/>
                        </a:rPr>
                        <a:t>В 80</a:t>
                      </a:r>
                      <a:endParaRPr lang="ru-RU" sz="1600" b="1" dirty="0">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В 65</a:t>
                      </a:r>
                      <a:endParaRPr lang="ru-RU" sz="1600" b="1" dirty="0">
                        <a:effectLst/>
                        <a:latin typeface="Times New Roman" pitchFamily="18" charset="0"/>
                        <a:ea typeface="Calibri"/>
                        <a:cs typeface="Times New Roman" pitchFamily="18" charset="0"/>
                      </a:endParaRPr>
                    </a:p>
                  </a:txBody>
                  <a:tcPr marL="43358" marR="43358" marT="0" marB="0"/>
                </a:tc>
              </a:tr>
              <a:tr h="704877">
                <a:tc>
                  <a:txBody>
                    <a:bodyPr/>
                    <a:lstStyle/>
                    <a:p>
                      <a:pPr>
                        <a:lnSpc>
                          <a:spcPct val="115000"/>
                        </a:lnSpc>
                        <a:spcAft>
                          <a:spcPts val="0"/>
                        </a:spcAft>
                      </a:pPr>
                      <a:r>
                        <a:rPr lang="ru-RU" sz="1600" dirty="0" smtClean="0">
                          <a:solidFill>
                            <a:schemeClr val="accent1">
                              <a:lumMod val="50000"/>
                            </a:schemeClr>
                          </a:solidFill>
                          <a:latin typeface="Times New Roman" pitchFamily="18" charset="0"/>
                          <a:cs typeface="Times New Roman" pitchFamily="18" charset="0"/>
                        </a:rPr>
                        <a:t>Глубина проникания иглы</a:t>
                      </a:r>
                      <a:r>
                        <a:rPr lang="ru-RU" sz="1600" baseline="0" dirty="0" smtClean="0">
                          <a:solidFill>
                            <a:schemeClr val="accent1">
                              <a:lumMod val="50000"/>
                            </a:schemeClr>
                          </a:solidFill>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0,1 </a:t>
                      </a:r>
                      <a:r>
                        <a:rPr lang="ru-RU" sz="1600" b="1" dirty="0">
                          <a:solidFill>
                            <a:schemeClr val="accent1">
                              <a:lumMod val="50000"/>
                            </a:schemeClr>
                          </a:solidFill>
                          <a:effectLst/>
                          <a:latin typeface="Times New Roman" pitchFamily="18" charset="0"/>
                          <a:cs typeface="Times New Roman" pitchFamily="18" charset="0"/>
                        </a:rPr>
                        <a:t>мм </a:t>
                      </a:r>
                    </a:p>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  при 25°С</a:t>
                      </a: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 </a:t>
                      </a:r>
                    </a:p>
                    <a:p>
                      <a:pPr algn="ctr">
                        <a:lnSpc>
                          <a:spcPct val="115000"/>
                        </a:lnSpc>
                        <a:spcAft>
                          <a:spcPts val="0"/>
                        </a:spcAft>
                      </a:pPr>
                      <a:r>
                        <a:rPr lang="ru-RU" sz="1600" b="1" dirty="0" smtClean="0">
                          <a:effectLst/>
                          <a:latin typeface="Times New Roman" pitchFamily="18" charset="0"/>
                          <a:cs typeface="Times New Roman" pitchFamily="18" charset="0"/>
                        </a:rPr>
                        <a:t>70-100</a:t>
                      </a:r>
                      <a:endParaRPr lang="ru-RU" sz="1600" b="1" dirty="0">
                        <a:effectLst/>
                        <a:latin typeface="Times New Roman" pitchFamily="18" charset="0"/>
                        <a:cs typeface="Times New Roman" pitchFamily="18" charset="0"/>
                      </a:endParaRP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 </a:t>
                      </a:r>
                    </a:p>
                    <a:p>
                      <a:pPr algn="ctr">
                        <a:lnSpc>
                          <a:spcPct val="115000"/>
                        </a:lnSpc>
                        <a:spcAft>
                          <a:spcPts val="0"/>
                        </a:spcAft>
                      </a:pPr>
                      <a:r>
                        <a:rPr lang="ru-RU" sz="1600" b="1" dirty="0" smtClean="0">
                          <a:effectLst/>
                          <a:latin typeface="Times New Roman" pitchFamily="18" charset="0"/>
                          <a:cs typeface="Times New Roman" pitchFamily="18" charset="0"/>
                        </a:rPr>
                        <a:t>50-70</a:t>
                      </a:r>
                      <a:endParaRPr lang="ru-RU" sz="1600" b="1" dirty="0">
                        <a:effectLst/>
                        <a:latin typeface="Times New Roman" pitchFamily="18" charset="0"/>
                        <a:cs typeface="Times New Roman" pitchFamily="18" charset="0"/>
                      </a:endParaRPr>
                    </a:p>
                  </a:txBody>
                  <a:tcPr marL="43358" marR="43358" marT="0" marB="0"/>
                </a:tc>
              </a:tr>
              <a:tr h="350305">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Температура </a:t>
                      </a:r>
                      <a:r>
                        <a:rPr lang="ru-RU" sz="1600" b="1" dirty="0" smtClean="0">
                          <a:solidFill>
                            <a:schemeClr val="accent1">
                              <a:lumMod val="50000"/>
                            </a:schemeClr>
                          </a:solidFill>
                          <a:effectLst/>
                          <a:latin typeface="Times New Roman" pitchFamily="18" charset="0"/>
                          <a:cs typeface="Times New Roman" pitchFamily="18" charset="0"/>
                        </a:rPr>
                        <a:t>размягчения, </a:t>
                      </a:r>
                      <a:r>
                        <a:rPr lang="ru-RU" sz="1600" b="1" dirty="0">
                          <a:solidFill>
                            <a:schemeClr val="accent1">
                              <a:lumMod val="50000"/>
                            </a:schemeClr>
                          </a:solidFill>
                          <a:effectLst/>
                          <a:latin typeface="Times New Roman" pitchFamily="18" charset="0"/>
                          <a:cs typeface="Times New Roman" pitchFamily="18" charset="0"/>
                        </a:rPr>
                        <a:t>°</a:t>
                      </a:r>
                      <a:r>
                        <a:rPr lang="ru-RU" sz="1600" b="1" dirty="0" smtClean="0">
                          <a:solidFill>
                            <a:schemeClr val="accent1">
                              <a:lumMod val="50000"/>
                            </a:schemeClr>
                          </a:solidFill>
                          <a:effectLst/>
                          <a:latin typeface="Times New Roman" pitchFamily="18" charset="0"/>
                          <a:cs typeface="Times New Roman" pitchFamily="18" charset="0"/>
                        </a:rPr>
                        <a:t>С</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 </a:t>
                      </a:r>
                      <a:r>
                        <a:rPr lang="ru-RU" sz="1600" b="1" dirty="0" smtClean="0">
                          <a:effectLst/>
                          <a:latin typeface="Times New Roman" pitchFamily="18" charset="0"/>
                          <a:cs typeface="Times New Roman" pitchFamily="18" charset="0"/>
                        </a:rPr>
                        <a:t>44-49</a:t>
                      </a:r>
                      <a:r>
                        <a:rPr lang="ru-RU" sz="1600" b="1" dirty="0">
                          <a:effectLst/>
                          <a:latin typeface="Times New Roman" pitchFamily="18" charset="0"/>
                          <a:cs typeface="Times New Roman" pitchFamily="18" charset="0"/>
                        </a:rPr>
                        <a:t> </a:t>
                      </a:r>
                      <a:endParaRPr lang="ru-RU" sz="1600" b="1" dirty="0">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 </a:t>
                      </a:r>
                      <a:r>
                        <a:rPr lang="ru-RU" sz="1600" b="1" dirty="0" smtClean="0">
                          <a:effectLst/>
                          <a:latin typeface="Times New Roman" pitchFamily="18" charset="0"/>
                          <a:cs typeface="Times New Roman" pitchFamily="18" charset="0"/>
                        </a:rPr>
                        <a:t>49-54</a:t>
                      </a:r>
                      <a:endParaRPr lang="ru-RU" sz="1600" b="1" dirty="0">
                        <a:effectLst/>
                        <a:latin typeface="Times New Roman" pitchFamily="18" charset="0"/>
                        <a:cs typeface="Times New Roman" pitchFamily="18" charset="0"/>
                      </a:endParaRPr>
                    </a:p>
                  </a:txBody>
                  <a:tcPr marL="43358" marR="43358" marT="0" marB="0"/>
                </a:tc>
              </a:tr>
              <a:tr h="350305">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Температура хрупкости , °С, не выше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-10</a:t>
                      </a:r>
                      <a:endParaRPr lang="ru-RU" sz="1600" b="1" dirty="0">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a:effectLst/>
                          <a:latin typeface="Times New Roman" pitchFamily="18" charset="0"/>
                          <a:cs typeface="Times New Roman" pitchFamily="18" charset="0"/>
                        </a:rPr>
                        <a:t>-8</a:t>
                      </a:r>
                      <a:endParaRPr lang="ru-RU" sz="1600" b="1">
                        <a:effectLst/>
                        <a:latin typeface="Times New Roman" pitchFamily="18" charset="0"/>
                        <a:ea typeface="Calibri"/>
                        <a:cs typeface="Times New Roman" pitchFamily="18" charset="0"/>
                      </a:endParaRPr>
                    </a:p>
                  </a:txBody>
                  <a:tcPr marL="43358" marR="43358" marT="0" marB="0"/>
                </a:tc>
              </a:tr>
              <a:tr h="350305">
                <a:tc>
                  <a:txBody>
                    <a:bodyPr/>
                    <a:lstStyle/>
                    <a:p>
                      <a:pP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Растяжимость при 25°С </a:t>
                      </a:r>
                      <a:r>
                        <a:rPr lang="ru-RU" sz="1600" b="1" dirty="0">
                          <a:solidFill>
                            <a:schemeClr val="accent1">
                              <a:lumMod val="50000"/>
                            </a:schemeClr>
                          </a:solidFill>
                          <a:effectLst/>
                          <a:latin typeface="Times New Roman" pitchFamily="18" charset="0"/>
                          <a:cs typeface="Times New Roman" pitchFamily="18" charset="0"/>
                        </a:rPr>
                        <a:t>, см, не </a:t>
                      </a:r>
                      <a:r>
                        <a:rPr lang="ru-RU" sz="1600" b="1" dirty="0" smtClean="0">
                          <a:solidFill>
                            <a:schemeClr val="accent1">
                              <a:lumMod val="50000"/>
                            </a:schemeClr>
                          </a:solidFill>
                          <a:effectLst/>
                          <a:latin typeface="Times New Roman" pitchFamily="18" charset="0"/>
                          <a:cs typeface="Times New Roman" pitchFamily="18" charset="0"/>
                        </a:rPr>
                        <a:t>менее</a:t>
                      </a:r>
                      <a:endParaRPr lang="ru-RU" sz="1600" b="1" dirty="0">
                        <a:solidFill>
                          <a:schemeClr val="accent1">
                            <a:lumMod val="50000"/>
                          </a:schemeClr>
                        </a:solidFill>
                        <a:effectLst/>
                        <a:latin typeface="Times New Roman" pitchFamily="18" charset="0"/>
                        <a:cs typeface="Times New Roman" pitchFamily="18" charset="0"/>
                      </a:endParaRPr>
                    </a:p>
                  </a:txBody>
                  <a:tcPr marL="43358" marR="43358" marT="0" marB="0"/>
                </a:tc>
                <a:tc>
                  <a:txBody>
                    <a:bodyPr/>
                    <a:lstStyle/>
                    <a:p>
                      <a:pPr algn="ctr">
                        <a:lnSpc>
                          <a:spcPct val="115000"/>
                        </a:lnSpc>
                        <a:spcAft>
                          <a:spcPts val="0"/>
                        </a:spcAft>
                      </a:pPr>
                      <a:r>
                        <a:rPr lang="en-US" sz="1600" b="1" dirty="0">
                          <a:effectLst/>
                          <a:latin typeface="Times New Roman" pitchFamily="18" charset="0"/>
                          <a:cs typeface="Times New Roman" pitchFamily="18" charset="0"/>
                        </a:rPr>
                        <a:t> </a:t>
                      </a:r>
                      <a:r>
                        <a:rPr lang="ru-RU" sz="1600" b="1" dirty="0" smtClean="0">
                          <a:effectLst/>
                          <a:latin typeface="Times New Roman" pitchFamily="18" charset="0"/>
                          <a:cs typeface="Times New Roman" pitchFamily="18" charset="0"/>
                        </a:rPr>
                        <a:t>100</a:t>
                      </a:r>
                      <a:endParaRPr lang="ru-RU" sz="1600" b="1" dirty="0">
                        <a:effectLst/>
                        <a:latin typeface="Times New Roman" pitchFamily="18" charset="0"/>
                        <a:cs typeface="Times New Roman" pitchFamily="18" charset="0"/>
                      </a:endParaRP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 </a:t>
                      </a:r>
                      <a:r>
                        <a:rPr lang="ru-RU" sz="1600" b="1" dirty="0" smtClean="0">
                          <a:effectLst/>
                          <a:latin typeface="Times New Roman" pitchFamily="18" charset="0"/>
                          <a:cs typeface="Times New Roman" pitchFamily="18" charset="0"/>
                        </a:rPr>
                        <a:t>100</a:t>
                      </a:r>
                      <a:endParaRPr lang="ru-RU" sz="1600" b="1" dirty="0">
                        <a:effectLst/>
                        <a:latin typeface="Times New Roman" pitchFamily="18" charset="0"/>
                        <a:cs typeface="Times New Roman" pitchFamily="18" charset="0"/>
                      </a:endParaRPr>
                    </a:p>
                  </a:txBody>
                  <a:tcPr marL="43358" marR="43358" marT="0" marB="0"/>
                </a:tc>
              </a:tr>
              <a:tr h="350305">
                <a:tc>
                  <a:txBody>
                    <a:bodyPr/>
                    <a:lstStyle/>
                    <a:p>
                      <a:pP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Зольность ,% </a:t>
                      </a:r>
                      <a:r>
                        <a:rPr lang="ru-RU" sz="1600" b="1" dirty="0">
                          <a:solidFill>
                            <a:schemeClr val="accent1">
                              <a:lumMod val="50000"/>
                            </a:schemeClr>
                          </a:solidFill>
                          <a:effectLst/>
                          <a:latin typeface="Times New Roman" pitchFamily="18" charset="0"/>
                          <a:cs typeface="Times New Roman" pitchFamily="18" charset="0"/>
                        </a:rPr>
                        <a:t>масс., не более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0,5</a:t>
                      </a:r>
                      <a:endParaRPr lang="ru-RU" sz="1600" b="1" dirty="0">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a:effectLst/>
                          <a:latin typeface="Times New Roman" pitchFamily="18" charset="0"/>
                          <a:cs typeface="Times New Roman" pitchFamily="18" charset="0"/>
                        </a:rPr>
                        <a:t>0,5</a:t>
                      </a:r>
                      <a:endParaRPr lang="ru-RU" sz="1600" b="1">
                        <a:effectLst/>
                        <a:latin typeface="Times New Roman" pitchFamily="18" charset="0"/>
                        <a:ea typeface="Calibri"/>
                        <a:cs typeface="Times New Roman" pitchFamily="18" charset="0"/>
                      </a:endParaRPr>
                    </a:p>
                  </a:txBody>
                  <a:tcPr marL="43358" marR="43358" marT="0" marB="0"/>
                </a:tc>
              </a:tr>
              <a:tr h="350305">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Содержание парафинов, % масс., </a:t>
                      </a:r>
                      <a:r>
                        <a:rPr lang="ru-RU" sz="1600" b="1" dirty="0" smtClean="0">
                          <a:solidFill>
                            <a:schemeClr val="accent1">
                              <a:lumMod val="50000"/>
                            </a:schemeClr>
                          </a:solidFill>
                          <a:effectLst/>
                          <a:latin typeface="Times New Roman" pitchFamily="18" charset="0"/>
                          <a:cs typeface="Times New Roman" pitchFamily="18" charset="0"/>
                        </a:rPr>
                        <a:t>не более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 </a:t>
                      </a:r>
                      <a:r>
                        <a:rPr lang="ru-RU" sz="1600" b="1" dirty="0" smtClean="0">
                          <a:effectLst/>
                          <a:latin typeface="Times New Roman" pitchFamily="18" charset="0"/>
                          <a:cs typeface="Times New Roman" pitchFamily="18" charset="0"/>
                        </a:rPr>
                        <a:t>2,0 </a:t>
                      </a:r>
                      <a:endParaRPr lang="ru-RU" sz="1600" b="1" dirty="0">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 </a:t>
                      </a:r>
                      <a:r>
                        <a:rPr lang="ru-RU" sz="1600" b="1" dirty="0" smtClean="0">
                          <a:effectLst/>
                          <a:latin typeface="Times New Roman" pitchFamily="18" charset="0"/>
                          <a:cs typeface="Times New Roman" pitchFamily="18" charset="0"/>
                        </a:rPr>
                        <a:t>2,0</a:t>
                      </a:r>
                      <a:endParaRPr lang="ru-RU" sz="1600" b="1" dirty="0">
                        <a:effectLst/>
                        <a:latin typeface="Times New Roman" pitchFamily="18" charset="0"/>
                        <a:cs typeface="Times New Roman" pitchFamily="18" charset="0"/>
                      </a:endParaRPr>
                    </a:p>
                  </a:txBody>
                  <a:tcPr marL="43358" marR="43358" marT="0" marB="0"/>
                </a:tc>
              </a:tr>
              <a:tr h="350305">
                <a:tc>
                  <a:txBody>
                    <a:bodyPr/>
                    <a:lstStyle/>
                    <a:p>
                      <a:pP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Относительная плотность </a:t>
                      </a:r>
                      <a:r>
                        <a:rPr lang="ru-RU" sz="1600" b="1" dirty="0">
                          <a:solidFill>
                            <a:schemeClr val="accent1">
                              <a:lumMod val="50000"/>
                            </a:schemeClr>
                          </a:solidFill>
                          <a:effectLst/>
                          <a:latin typeface="Times New Roman" pitchFamily="18" charset="0"/>
                          <a:cs typeface="Times New Roman" pitchFamily="18" charset="0"/>
                        </a:rPr>
                        <a:t>при </a:t>
                      </a:r>
                      <a:r>
                        <a:rPr lang="ru-RU" sz="1600" b="1" dirty="0" smtClean="0">
                          <a:solidFill>
                            <a:schemeClr val="accent1">
                              <a:lumMod val="50000"/>
                            </a:schemeClr>
                          </a:solidFill>
                          <a:effectLst/>
                          <a:latin typeface="Times New Roman" pitchFamily="18" charset="0"/>
                          <a:cs typeface="Times New Roman" pitchFamily="18" charset="0"/>
                        </a:rPr>
                        <a:t>25°С,  </a:t>
                      </a:r>
                      <a:r>
                        <a:rPr lang="ru-RU" sz="1600" b="1" dirty="0">
                          <a:solidFill>
                            <a:schemeClr val="accent1">
                              <a:lumMod val="50000"/>
                            </a:schemeClr>
                          </a:solidFill>
                          <a:effectLst/>
                          <a:latin typeface="Times New Roman" pitchFamily="18" charset="0"/>
                          <a:cs typeface="Times New Roman" pitchFamily="18" charset="0"/>
                        </a:rPr>
                        <a:t>г/см</a:t>
                      </a:r>
                      <a:r>
                        <a:rPr lang="ru-RU" sz="1600" b="1" baseline="30000" dirty="0">
                          <a:solidFill>
                            <a:schemeClr val="accent1">
                              <a:lumMod val="50000"/>
                            </a:schemeClr>
                          </a:solidFill>
                          <a:effectLst/>
                          <a:latin typeface="Times New Roman" pitchFamily="18" charset="0"/>
                          <a:cs typeface="Times New Roman" pitchFamily="18" charset="0"/>
                        </a:rPr>
                        <a:t>3</a:t>
                      </a:r>
                      <a:r>
                        <a:rPr lang="ru-RU" sz="1600" b="1" dirty="0">
                          <a:solidFill>
                            <a:schemeClr val="accent1">
                              <a:lumMod val="50000"/>
                            </a:schemeClr>
                          </a:solidFill>
                          <a:effectLst/>
                          <a:latin typeface="Times New Roman" pitchFamily="18" charset="0"/>
                          <a:cs typeface="Times New Roman" pitchFamily="18" charset="0"/>
                        </a:rPr>
                        <a:t>, не менее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a:effectLst/>
                          <a:latin typeface="Times New Roman" pitchFamily="18" charset="0"/>
                          <a:cs typeface="Times New Roman" pitchFamily="18" charset="0"/>
                        </a:rPr>
                        <a:t>1,01-1,04</a:t>
                      </a:r>
                      <a:endParaRPr lang="ru-RU" sz="1600" b="1">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1,02-1,05</a:t>
                      </a:r>
                      <a:endParaRPr lang="ru-RU" sz="1600" b="1" dirty="0">
                        <a:effectLst/>
                        <a:latin typeface="Times New Roman" pitchFamily="18" charset="0"/>
                        <a:ea typeface="Calibri"/>
                        <a:cs typeface="Times New Roman" pitchFamily="18" charset="0"/>
                      </a:endParaRPr>
                    </a:p>
                  </a:txBody>
                  <a:tcPr marL="43358" marR="43358" marT="0" marB="0"/>
                </a:tc>
              </a:tr>
              <a:tr h="350305">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Температура вспышки,  °С, не менее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smtClean="0">
                          <a:effectLst/>
                          <a:latin typeface="Times New Roman" pitchFamily="18" charset="0"/>
                          <a:cs typeface="Times New Roman" pitchFamily="18" charset="0"/>
                        </a:rPr>
                        <a:t>240</a:t>
                      </a:r>
                      <a:r>
                        <a:rPr lang="ru-RU" sz="1600" b="1" dirty="0">
                          <a:effectLst/>
                          <a:latin typeface="Times New Roman" pitchFamily="18" charset="0"/>
                          <a:cs typeface="Times New Roman" pitchFamily="18" charset="0"/>
                        </a:rPr>
                        <a:t> </a:t>
                      </a:r>
                    </a:p>
                  </a:txBody>
                  <a:tcPr marL="43358" marR="43358" marT="0" marB="0"/>
                </a:tc>
                <a:tc>
                  <a:txBody>
                    <a:bodyPr/>
                    <a:lstStyle/>
                    <a:p>
                      <a:pPr algn="ctr">
                        <a:lnSpc>
                          <a:spcPct val="115000"/>
                        </a:lnSpc>
                        <a:spcAft>
                          <a:spcPts val="0"/>
                        </a:spcAft>
                      </a:pPr>
                      <a:r>
                        <a:rPr lang="ru-RU" sz="1600" b="1" dirty="0" smtClean="0">
                          <a:effectLst/>
                          <a:latin typeface="Times New Roman" pitchFamily="18" charset="0"/>
                          <a:cs typeface="Times New Roman" pitchFamily="18" charset="0"/>
                        </a:rPr>
                        <a:t>250</a:t>
                      </a:r>
                      <a:r>
                        <a:rPr lang="ru-RU" sz="1600" b="1" dirty="0">
                          <a:effectLst/>
                          <a:latin typeface="Times New Roman" pitchFamily="18" charset="0"/>
                          <a:cs typeface="Times New Roman" pitchFamily="18" charset="0"/>
                        </a:rPr>
                        <a:t> </a:t>
                      </a:r>
                      <a:endParaRPr lang="ru-RU" sz="1600" b="1" dirty="0">
                        <a:effectLst/>
                        <a:latin typeface="Times New Roman" pitchFamily="18" charset="0"/>
                        <a:ea typeface="Calibri"/>
                        <a:cs typeface="Times New Roman" pitchFamily="18" charset="0"/>
                      </a:endParaRPr>
                    </a:p>
                  </a:txBody>
                  <a:tcPr marL="43358" marR="43358" marT="0" marB="0"/>
                </a:tc>
              </a:tr>
              <a:tr h="350305">
                <a:tc gridSpan="3">
                  <a:txBody>
                    <a:bodyPr/>
                    <a:lstStyle/>
                    <a:p>
                      <a:pPr algn="ctr">
                        <a:lnSpc>
                          <a:spcPct val="115000"/>
                        </a:lnSpc>
                        <a:spcAft>
                          <a:spcPts val="0"/>
                        </a:spcAft>
                      </a:pPr>
                      <a:r>
                        <a:rPr lang="ru-RU" sz="1600" b="1" i="1" dirty="0">
                          <a:solidFill>
                            <a:schemeClr val="accent1">
                              <a:lumMod val="50000"/>
                            </a:schemeClr>
                          </a:solidFill>
                          <a:effectLst/>
                          <a:latin typeface="Times New Roman" pitchFamily="18" charset="0"/>
                          <a:cs typeface="Times New Roman" pitchFamily="18" charset="0"/>
                        </a:rPr>
                        <a:t>Изменение свойств после прогрева при 163°С в течение 5 часов</a:t>
                      </a:r>
                      <a:endParaRPr lang="ru-RU" sz="1600" b="1" i="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hMerge="1">
                  <a:txBody>
                    <a:bodyPr/>
                    <a:lstStyle/>
                    <a:p>
                      <a:endParaRPr lang="ru-RU"/>
                    </a:p>
                  </a:txBody>
                  <a:tcPr/>
                </a:tc>
                <a:tc hMerge="1">
                  <a:txBody>
                    <a:bodyPr/>
                    <a:lstStyle/>
                    <a:p>
                      <a:endParaRPr lang="ru-RU"/>
                    </a:p>
                  </a:txBody>
                  <a:tcPr/>
                </a:tc>
              </a:tr>
              <a:tr h="350305">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Потеря массы, % масс., не более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smtClean="0">
                          <a:effectLst/>
                          <a:latin typeface="Times New Roman" pitchFamily="18" charset="0"/>
                          <a:cs typeface="Times New Roman" pitchFamily="18" charset="0"/>
                        </a:rPr>
                        <a:t>1,0</a:t>
                      </a:r>
                      <a:endParaRPr lang="ru-RU" sz="1600" b="1" dirty="0">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smtClean="0">
                          <a:effectLst/>
                          <a:latin typeface="Times New Roman" pitchFamily="18" charset="0"/>
                          <a:cs typeface="Times New Roman" pitchFamily="18" charset="0"/>
                        </a:rPr>
                        <a:t>1,0</a:t>
                      </a:r>
                      <a:endParaRPr lang="ru-RU" sz="1600" b="1" dirty="0">
                        <a:effectLst/>
                        <a:latin typeface="Times New Roman" pitchFamily="18" charset="0"/>
                        <a:ea typeface="Calibri"/>
                        <a:cs typeface="Times New Roman" pitchFamily="18" charset="0"/>
                      </a:endParaRPr>
                    </a:p>
                  </a:txBody>
                  <a:tcPr marL="43358" marR="43358" marT="0" marB="0"/>
                </a:tc>
              </a:tr>
              <a:tr h="484145">
                <a:tc>
                  <a:txBody>
                    <a:bodyPr/>
                    <a:lstStyle/>
                    <a:p>
                      <a:pP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Изменение температуры размягчения,  °С, не более</a:t>
                      </a:r>
                      <a:endParaRPr lang="ru-RU" sz="1600" b="1">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 </a:t>
                      </a:r>
                      <a:r>
                        <a:rPr lang="ru-RU" sz="1600" b="1" dirty="0" smtClean="0">
                          <a:effectLst/>
                          <a:latin typeface="Times New Roman" pitchFamily="18" charset="0"/>
                          <a:cs typeface="Times New Roman" pitchFamily="18" charset="0"/>
                        </a:rPr>
                        <a:t>10</a:t>
                      </a:r>
                      <a:endParaRPr lang="ru-RU" sz="1600" b="1" dirty="0">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 </a:t>
                      </a:r>
                      <a:r>
                        <a:rPr lang="ru-RU" sz="1600" b="1" dirty="0" smtClean="0">
                          <a:effectLst/>
                          <a:latin typeface="Times New Roman" pitchFamily="18" charset="0"/>
                          <a:cs typeface="Times New Roman" pitchFamily="18" charset="0"/>
                        </a:rPr>
                        <a:t>10</a:t>
                      </a:r>
                      <a:endParaRPr lang="ru-RU" sz="1600" b="1" dirty="0">
                        <a:effectLst/>
                        <a:latin typeface="Times New Roman" pitchFamily="18" charset="0"/>
                        <a:ea typeface="Calibri"/>
                        <a:cs typeface="Times New Roman" pitchFamily="18" charset="0"/>
                      </a:endParaRPr>
                    </a:p>
                  </a:txBody>
                  <a:tcPr marL="43358" marR="43358" marT="0" marB="0"/>
                </a:tc>
              </a:tr>
              <a:tr h="700611">
                <a:tc>
                  <a:txBody>
                    <a:bodyPr/>
                    <a:lstStyle/>
                    <a:p>
                      <a:pP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Изменение  пенетрации при 25°С, не более</a:t>
                      </a:r>
                      <a:endParaRPr lang="ru-RU" sz="1600" b="1">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a:effectLst/>
                          <a:latin typeface="Times New Roman" pitchFamily="18" charset="0"/>
                          <a:cs typeface="Times New Roman" pitchFamily="18" charset="0"/>
                        </a:rPr>
                        <a:t> </a:t>
                      </a:r>
                    </a:p>
                    <a:p>
                      <a:pPr algn="ctr">
                        <a:lnSpc>
                          <a:spcPct val="115000"/>
                        </a:lnSpc>
                        <a:spcAft>
                          <a:spcPts val="0"/>
                        </a:spcAft>
                      </a:pPr>
                      <a:r>
                        <a:rPr lang="ru-RU" sz="1600" b="1">
                          <a:effectLst/>
                          <a:latin typeface="Times New Roman" pitchFamily="18" charset="0"/>
                          <a:cs typeface="Times New Roman" pitchFamily="18" charset="0"/>
                        </a:rPr>
                        <a:t>60</a:t>
                      </a:r>
                      <a:endParaRPr lang="ru-RU" sz="1600" b="1">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 </a:t>
                      </a:r>
                    </a:p>
                    <a:p>
                      <a:pPr algn="ctr">
                        <a:lnSpc>
                          <a:spcPct val="115000"/>
                        </a:lnSpc>
                        <a:spcAft>
                          <a:spcPts val="0"/>
                        </a:spcAft>
                      </a:pPr>
                      <a:r>
                        <a:rPr lang="ru-RU" sz="1600" b="1" dirty="0">
                          <a:effectLst/>
                          <a:latin typeface="Times New Roman" pitchFamily="18" charset="0"/>
                          <a:cs typeface="Times New Roman" pitchFamily="18" charset="0"/>
                        </a:rPr>
                        <a:t>60</a:t>
                      </a:r>
                      <a:endParaRPr lang="ru-RU" sz="1600" b="1" dirty="0">
                        <a:effectLst/>
                        <a:latin typeface="Times New Roman" pitchFamily="18" charset="0"/>
                        <a:ea typeface="Calibri"/>
                        <a:cs typeface="Times New Roman" pitchFamily="18" charset="0"/>
                      </a:endParaRPr>
                    </a:p>
                  </a:txBody>
                  <a:tcPr marL="43358" marR="43358" marT="0" marB="0"/>
                </a:tc>
              </a:tr>
              <a:tr h="350305">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Температура хрупкости , °С, не выше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a:effectLst/>
                          <a:latin typeface="Times New Roman" pitchFamily="18" charset="0"/>
                          <a:cs typeface="Times New Roman" pitchFamily="18" charset="0"/>
                        </a:rPr>
                        <a:t>-8</a:t>
                      </a:r>
                      <a:endParaRPr lang="ru-RU" sz="1600" b="1">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effectLst/>
                          <a:latin typeface="Times New Roman" pitchFamily="18" charset="0"/>
                          <a:cs typeface="Times New Roman" pitchFamily="18" charset="0"/>
                        </a:rPr>
                        <a:t>-6</a:t>
                      </a:r>
                      <a:endParaRPr lang="ru-RU" sz="1600" b="1" dirty="0">
                        <a:effectLst/>
                        <a:latin typeface="Times New Roman" pitchFamily="18" charset="0"/>
                        <a:ea typeface="Calibri"/>
                        <a:cs typeface="Times New Roman" pitchFamily="18" charset="0"/>
                      </a:endParaRPr>
                    </a:p>
                  </a:txBody>
                  <a:tcPr marL="43358" marR="43358" marT="0" marB="0"/>
                </a:tc>
              </a:tr>
            </a:tbl>
          </a:graphicData>
        </a:graphic>
      </p:graphicFrame>
      <p:sp>
        <p:nvSpPr>
          <p:cNvPr id="3" name="TextBox 2"/>
          <p:cNvSpPr txBox="1"/>
          <p:nvPr/>
        </p:nvSpPr>
        <p:spPr>
          <a:xfrm>
            <a:off x="0" y="1"/>
            <a:ext cx="9144000" cy="769441"/>
          </a:xfrm>
          <a:prstGeom prst="rect">
            <a:avLst/>
          </a:prstGeo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sz="2200" b="1" dirty="0" smtClean="0">
                <a:latin typeface="Times New Roman" pitchFamily="18" charset="0"/>
                <a:cs typeface="Times New Roman" pitchFamily="18" charset="0"/>
              </a:rPr>
              <a:t>Основные физико-химические показатели, определяющие качество битумов, применяемых в Германии </a:t>
            </a:r>
            <a:endParaRPr lang="ru-RU" sz="2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232192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1687682049"/>
              </p:ext>
            </p:extLst>
          </p:nvPr>
        </p:nvGraphicFramePr>
        <p:xfrm>
          <a:off x="0" y="1196752"/>
          <a:ext cx="9144000" cy="5661250"/>
        </p:xfrm>
        <a:graphic>
          <a:graphicData uri="http://schemas.openxmlformats.org/drawingml/2006/table">
            <a:tbl>
              <a:tblPr firstRow="1" firstCol="1" bandRow="1">
                <a:tableStyleId>{93296810-A885-4BE3-A3E7-6D5BEEA58F35}</a:tableStyleId>
              </a:tblPr>
              <a:tblGrid>
                <a:gridCol w="5390007"/>
                <a:gridCol w="1930787"/>
                <a:gridCol w="1823206"/>
              </a:tblGrid>
              <a:tr h="313033">
                <a:tc rowSpan="2">
                  <a:txBody>
                    <a:bodyPr/>
                    <a:lstStyle/>
                    <a:p>
                      <a:pPr algn="ct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Наименование показателя</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gridSpan="2">
                  <a:txBody>
                    <a:bodyPr/>
                    <a:lstStyle/>
                    <a:p>
                      <a:pPr algn="ct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Марки битумов</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hMerge="1">
                  <a:txBody>
                    <a:bodyPr/>
                    <a:lstStyle/>
                    <a:p>
                      <a:endParaRPr lang="ru-RU"/>
                    </a:p>
                  </a:txBody>
                  <a:tcPr/>
                </a:tc>
              </a:tr>
              <a:tr h="313033">
                <a:tc vMerge="1">
                  <a:txBody>
                    <a:bodyPr/>
                    <a:lstStyle/>
                    <a:p>
                      <a:endParaRPr lang="ru-RU"/>
                    </a:p>
                  </a:txBody>
                  <a:tcPr/>
                </a:tc>
                <a:tc>
                  <a:txBody>
                    <a:bodyPr/>
                    <a:lstStyle/>
                    <a:p>
                      <a:pPr algn="ct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В</a:t>
                      </a:r>
                      <a:r>
                        <a:rPr lang="en-US" sz="1600" b="1">
                          <a:solidFill>
                            <a:schemeClr val="accent1">
                              <a:lumMod val="50000"/>
                            </a:schemeClr>
                          </a:solidFill>
                          <a:effectLst/>
                          <a:latin typeface="Times New Roman" pitchFamily="18" charset="0"/>
                          <a:cs typeface="Times New Roman" pitchFamily="18" charset="0"/>
                        </a:rPr>
                        <a:t>IT </a:t>
                      </a:r>
                      <a:r>
                        <a:rPr lang="ru-RU" sz="1600" b="1">
                          <a:solidFill>
                            <a:schemeClr val="accent1">
                              <a:lumMod val="50000"/>
                            </a:schemeClr>
                          </a:solidFill>
                          <a:effectLst/>
                          <a:latin typeface="Times New Roman" pitchFamily="18" charset="0"/>
                          <a:cs typeface="Times New Roman" pitchFamily="18" charset="0"/>
                        </a:rPr>
                        <a:t>80</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В</a:t>
                      </a:r>
                      <a:r>
                        <a:rPr lang="en-US" sz="1600" b="1">
                          <a:solidFill>
                            <a:schemeClr val="accent1">
                              <a:lumMod val="50000"/>
                            </a:schemeClr>
                          </a:solidFill>
                          <a:effectLst/>
                          <a:latin typeface="Times New Roman" pitchFamily="18" charset="0"/>
                          <a:cs typeface="Times New Roman" pitchFamily="18" charset="0"/>
                        </a:rPr>
                        <a:t>IT </a:t>
                      </a:r>
                      <a:r>
                        <a:rPr lang="ru-RU" sz="1600" b="1">
                          <a:solidFill>
                            <a:schemeClr val="accent1">
                              <a:lumMod val="50000"/>
                            </a:schemeClr>
                          </a:solidFill>
                          <a:effectLst/>
                          <a:latin typeface="Times New Roman" pitchFamily="18" charset="0"/>
                          <a:cs typeface="Times New Roman" pitchFamily="18" charset="0"/>
                        </a:rPr>
                        <a:t>65</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347" marR="48347" marT="0" marB="0"/>
                </a:tc>
              </a:tr>
              <a:tr h="740456">
                <a:tc>
                  <a:txBody>
                    <a:bodyPr/>
                    <a:lstStyle/>
                    <a:p>
                      <a:pPr>
                        <a:lnSpc>
                          <a:spcPct val="115000"/>
                        </a:lnSpc>
                        <a:spcAft>
                          <a:spcPts val="0"/>
                        </a:spcAft>
                      </a:pPr>
                      <a:r>
                        <a:rPr lang="ru-RU" sz="1600" dirty="0" smtClean="0">
                          <a:solidFill>
                            <a:schemeClr val="accent1">
                              <a:lumMod val="50000"/>
                            </a:schemeClr>
                          </a:solidFill>
                          <a:latin typeface="Times New Roman" pitchFamily="18" charset="0"/>
                          <a:cs typeface="Times New Roman" pitchFamily="18" charset="0"/>
                        </a:rPr>
                        <a:t>Глубина проникания иглы</a:t>
                      </a:r>
                      <a:r>
                        <a:rPr lang="ru-RU" sz="1600" baseline="0" dirty="0" smtClean="0">
                          <a:solidFill>
                            <a:schemeClr val="accent1">
                              <a:lumMod val="50000"/>
                            </a:schemeClr>
                          </a:solidFill>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0,1 </a:t>
                      </a:r>
                      <a:r>
                        <a:rPr lang="ru-RU" sz="1600" b="1" dirty="0">
                          <a:solidFill>
                            <a:schemeClr val="accent1">
                              <a:lumMod val="50000"/>
                            </a:schemeClr>
                          </a:solidFill>
                          <a:effectLst/>
                          <a:latin typeface="Times New Roman" pitchFamily="18" charset="0"/>
                          <a:cs typeface="Times New Roman" pitchFamily="18" charset="0"/>
                        </a:rPr>
                        <a:t>мм </a:t>
                      </a:r>
                    </a:p>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  при 25°С</a:t>
                      </a:r>
                    </a:p>
                  </a:txBody>
                  <a:tcPr marL="43358" marR="43358" marT="0" marB="0"/>
                </a:tc>
                <a:tc>
                  <a:txBody>
                    <a:bodyPr/>
                    <a:lstStyle/>
                    <a:p>
                      <a:pPr algn="ctr">
                        <a:lnSpc>
                          <a:spcPct val="115000"/>
                        </a:lnSpc>
                        <a:spcAft>
                          <a:spcPts val="0"/>
                        </a:spcAft>
                      </a:pPr>
                      <a:endParaRPr lang="ru-RU" sz="1600" b="1" dirty="0" smtClean="0">
                        <a:solidFill>
                          <a:schemeClr val="accent1">
                            <a:lumMod val="50000"/>
                          </a:schemeClr>
                        </a:solidFill>
                        <a:effectLst/>
                        <a:latin typeface="Times New Roman" pitchFamily="18" charset="0"/>
                        <a:cs typeface="Times New Roman" pitchFamily="18" charset="0"/>
                      </a:endParaRPr>
                    </a:p>
                    <a:p>
                      <a:pPr algn="ct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70-100</a:t>
                      </a:r>
                    </a:p>
                  </a:txBody>
                  <a:tcPr marL="48347" marR="48347"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p>
                    <a:p>
                      <a:pPr algn="ct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50-70</a:t>
                      </a:r>
                      <a:endParaRPr lang="ru-RU" sz="1600" b="1" dirty="0">
                        <a:solidFill>
                          <a:schemeClr val="accent1">
                            <a:lumMod val="50000"/>
                          </a:schemeClr>
                        </a:solidFill>
                        <a:effectLst/>
                        <a:latin typeface="Times New Roman" pitchFamily="18" charset="0"/>
                        <a:cs typeface="Times New Roman" pitchFamily="18" charset="0"/>
                      </a:endParaRPr>
                    </a:p>
                  </a:txBody>
                  <a:tcPr marL="48347" marR="48347" marT="0" marB="0"/>
                </a:tc>
              </a:tr>
              <a:tr h="427011">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Температура </a:t>
                      </a:r>
                      <a:r>
                        <a:rPr lang="ru-RU" sz="1600" b="1" dirty="0" smtClean="0">
                          <a:solidFill>
                            <a:schemeClr val="accent1">
                              <a:lumMod val="50000"/>
                            </a:schemeClr>
                          </a:solidFill>
                          <a:effectLst/>
                          <a:latin typeface="Times New Roman" pitchFamily="18" charset="0"/>
                          <a:cs typeface="Times New Roman" pitchFamily="18" charset="0"/>
                        </a:rPr>
                        <a:t>размягчения, °С</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4</a:t>
                      </a:r>
                      <a:r>
                        <a:rPr lang="en-US" sz="1600" b="1" dirty="0">
                          <a:solidFill>
                            <a:schemeClr val="accent1">
                              <a:lumMod val="50000"/>
                            </a:schemeClr>
                          </a:solidFill>
                          <a:effectLst/>
                          <a:latin typeface="Times New Roman" pitchFamily="18" charset="0"/>
                          <a:cs typeface="Times New Roman" pitchFamily="18" charset="0"/>
                        </a:rPr>
                        <a:t>8</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en-US" sz="1600" b="1" dirty="0" smtClean="0">
                          <a:solidFill>
                            <a:schemeClr val="accent1">
                              <a:lumMod val="50000"/>
                            </a:schemeClr>
                          </a:solidFill>
                          <a:effectLst/>
                          <a:latin typeface="Times New Roman" pitchFamily="18" charset="0"/>
                          <a:cs typeface="Times New Roman" pitchFamily="18" charset="0"/>
                        </a:rPr>
                        <a:t>52</a:t>
                      </a:r>
                      <a:r>
                        <a:rPr lang="ru-RU" sz="1600" b="1" dirty="0">
                          <a:solidFill>
                            <a:schemeClr val="accent1">
                              <a:lumMod val="50000"/>
                            </a:schemeClr>
                          </a:solidFill>
                          <a:effectLst/>
                          <a:latin typeface="Times New Roman" pitchFamily="18" charset="0"/>
                          <a:cs typeface="Times New Roman" pitchFamily="18" charset="0"/>
                        </a:rPr>
                        <a:t> </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r>
              <a:tr h="313033">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Температура хрупкости , °С, не выше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en-US" sz="1600" b="1">
                          <a:solidFill>
                            <a:schemeClr val="accent1">
                              <a:lumMod val="50000"/>
                            </a:schemeClr>
                          </a:solidFill>
                          <a:effectLst/>
                          <a:latin typeface="Times New Roman" pitchFamily="18" charset="0"/>
                          <a:cs typeface="Times New Roman" pitchFamily="18" charset="0"/>
                        </a:rPr>
                        <a:t>-</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347" marR="48347" marT="0" marB="0"/>
                </a:tc>
              </a:tr>
              <a:tr h="313033">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Динамическая вязкость при 60°С, Па*с, не менее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80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en-US" sz="1600" b="1">
                          <a:solidFill>
                            <a:schemeClr val="accent1">
                              <a:lumMod val="50000"/>
                            </a:schemeClr>
                          </a:solidFill>
                          <a:effectLst/>
                          <a:latin typeface="Times New Roman" pitchFamily="18" charset="0"/>
                          <a:cs typeface="Times New Roman" pitchFamily="18" charset="0"/>
                        </a:rPr>
                        <a:t>160</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347" marR="48347" marT="0" marB="0"/>
                </a:tc>
              </a:tr>
              <a:tr h="331016">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Кинематическая вязкость при 135°С, мм</a:t>
                      </a:r>
                      <a:r>
                        <a:rPr lang="ru-RU" sz="1600" b="1" baseline="30000" dirty="0">
                          <a:solidFill>
                            <a:schemeClr val="accent1">
                              <a:lumMod val="50000"/>
                            </a:schemeClr>
                          </a:solidFill>
                          <a:effectLst/>
                          <a:latin typeface="Times New Roman" pitchFamily="18" charset="0"/>
                          <a:cs typeface="Times New Roman" pitchFamily="18" charset="0"/>
                        </a:rPr>
                        <a:t>2</a:t>
                      </a:r>
                      <a:r>
                        <a:rPr lang="ru-RU" sz="1600" b="1" dirty="0">
                          <a:solidFill>
                            <a:schemeClr val="accent1">
                              <a:lumMod val="50000"/>
                            </a:schemeClr>
                          </a:solidFill>
                          <a:effectLst/>
                          <a:latin typeface="Times New Roman" pitchFamily="18" charset="0"/>
                          <a:cs typeface="Times New Roman" pitchFamily="18" charset="0"/>
                        </a:rPr>
                        <a:t>/с, не менее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en-US" sz="1600" b="1" dirty="0" smtClean="0">
                          <a:solidFill>
                            <a:schemeClr val="accent1">
                              <a:lumMod val="50000"/>
                            </a:schemeClr>
                          </a:solidFill>
                          <a:effectLst/>
                          <a:latin typeface="Times New Roman" pitchFamily="18" charset="0"/>
                          <a:cs typeface="Times New Roman" pitchFamily="18" charset="0"/>
                        </a:rPr>
                        <a:t>225</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en-US" sz="1600" b="1" dirty="0" smtClean="0">
                          <a:solidFill>
                            <a:schemeClr val="accent1">
                              <a:lumMod val="50000"/>
                            </a:schemeClr>
                          </a:solidFill>
                          <a:effectLst/>
                          <a:latin typeface="Times New Roman" pitchFamily="18" charset="0"/>
                          <a:cs typeface="Times New Roman" pitchFamily="18" charset="0"/>
                        </a:rPr>
                        <a:t>280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r>
              <a:tr h="313033">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Растворимость </a:t>
                      </a:r>
                      <a:r>
                        <a:rPr lang="ru-RU" sz="1600" b="1" dirty="0" smtClean="0">
                          <a:solidFill>
                            <a:schemeClr val="accent1">
                              <a:lumMod val="50000"/>
                            </a:schemeClr>
                          </a:solidFill>
                          <a:effectLst/>
                          <a:latin typeface="Times New Roman" pitchFamily="18" charset="0"/>
                          <a:cs typeface="Times New Roman" pitchFamily="18" charset="0"/>
                        </a:rPr>
                        <a:t>,% </a:t>
                      </a:r>
                      <a:r>
                        <a:rPr lang="ru-RU" sz="1600" b="1" dirty="0">
                          <a:solidFill>
                            <a:schemeClr val="accent1">
                              <a:lumMod val="50000"/>
                            </a:schemeClr>
                          </a:solidFill>
                          <a:effectLst/>
                          <a:latin typeface="Times New Roman" pitchFamily="18" charset="0"/>
                          <a:cs typeface="Times New Roman" pitchFamily="18" charset="0"/>
                        </a:rPr>
                        <a:t>масс., не менее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99.5</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99.5</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r>
              <a:tr h="337441">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Температура вспышки,  °С, не менее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2</a:t>
                      </a:r>
                      <a:r>
                        <a:rPr lang="en-US" sz="1600" b="1" dirty="0" smtClean="0">
                          <a:solidFill>
                            <a:schemeClr val="accent1">
                              <a:lumMod val="50000"/>
                            </a:schemeClr>
                          </a:solidFill>
                          <a:effectLst/>
                          <a:latin typeface="Times New Roman" pitchFamily="18" charset="0"/>
                          <a:cs typeface="Times New Roman" pitchFamily="18" charset="0"/>
                        </a:rPr>
                        <a:t>00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2</a:t>
                      </a:r>
                      <a:r>
                        <a:rPr lang="en-US" sz="1600" b="1" dirty="0">
                          <a:solidFill>
                            <a:schemeClr val="accent1">
                              <a:lumMod val="50000"/>
                            </a:schemeClr>
                          </a:solidFill>
                          <a:effectLst/>
                          <a:latin typeface="Times New Roman" pitchFamily="18" charset="0"/>
                          <a:cs typeface="Times New Roman" pitchFamily="18" charset="0"/>
                        </a:rPr>
                        <a:t>3</a:t>
                      </a:r>
                      <a:r>
                        <a:rPr lang="ru-RU" sz="1600" b="1" dirty="0" smtClean="0">
                          <a:solidFill>
                            <a:schemeClr val="accent1">
                              <a:lumMod val="50000"/>
                            </a:schemeClr>
                          </a:solidFill>
                          <a:effectLst/>
                          <a:latin typeface="Times New Roman" pitchFamily="18" charset="0"/>
                          <a:cs typeface="Times New Roman" pitchFamily="18" charset="0"/>
                        </a:rPr>
                        <a:t>0</a:t>
                      </a:r>
                      <a:r>
                        <a:rPr lang="ru-RU" sz="1600" b="1" dirty="0">
                          <a:solidFill>
                            <a:schemeClr val="accent1">
                              <a:lumMod val="50000"/>
                            </a:schemeClr>
                          </a:solidFill>
                          <a:effectLst/>
                          <a:latin typeface="Times New Roman" pitchFamily="18" charset="0"/>
                          <a:cs typeface="Times New Roman" pitchFamily="18" charset="0"/>
                        </a:rPr>
                        <a:t> </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r>
              <a:tr h="313033">
                <a:tc gridSpan="3">
                  <a:txBody>
                    <a:bodyPr/>
                    <a:lstStyle/>
                    <a:p>
                      <a:pPr algn="ctr">
                        <a:lnSpc>
                          <a:spcPct val="115000"/>
                        </a:lnSpc>
                        <a:spcAft>
                          <a:spcPts val="0"/>
                        </a:spcAft>
                      </a:pPr>
                      <a:r>
                        <a:rPr lang="ru-RU" sz="1600" b="1" i="1" dirty="0">
                          <a:solidFill>
                            <a:schemeClr val="accent1">
                              <a:lumMod val="50000"/>
                            </a:schemeClr>
                          </a:solidFill>
                          <a:effectLst/>
                          <a:latin typeface="Times New Roman" pitchFamily="18" charset="0"/>
                          <a:cs typeface="Times New Roman" pitchFamily="18" charset="0"/>
                        </a:rPr>
                        <a:t>Изменение свойств после прогрева при 163°С в течение 5 часов</a:t>
                      </a:r>
                      <a:endParaRPr lang="ru-RU" sz="1600" b="1" i="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hMerge="1">
                  <a:txBody>
                    <a:bodyPr/>
                    <a:lstStyle/>
                    <a:p>
                      <a:endParaRPr lang="ru-RU"/>
                    </a:p>
                  </a:txBody>
                  <a:tcPr/>
                </a:tc>
                <a:tc hMerge="1">
                  <a:txBody>
                    <a:bodyPr/>
                    <a:lstStyle/>
                    <a:p>
                      <a:endParaRPr lang="ru-RU"/>
                    </a:p>
                  </a:txBody>
                  <a:tcPr/>
                </a:tc>
              </a:tr>
              <a:tr h="313033">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Потеря массы, % масс., не более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en-US" sz="1600" b="1" dirty="0" smtClean="0">
                          <a:solidFill>
                            <a:schemeClr val="accent1">
                              <a:lumMod val="50000"/>
                            </a:schemeClr>
                          </a:solidFill>
                          <a:effectLst/>
                          <a:latin typeface="Times New Roman" pitchFamily="18" charset="0"/>
                          <a:cs typeface="Times New Roman" pitchFamily="18" charset="0"/>
                        </a:rPr>
                        <a:t>1.0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en-US" sz="1600" b="1" dirty="0" smtClean="0">
                          <a:solidFill>
                            <a:schemeClr val="accent1">
                              <a:lumMod val="50000"/>
                            </a:schemeClr>
                          </a:solidFill>
                          <a:effectLst/>
                          <a:latin typeface="Times New Roman" pitchFamily="18" charset="0"/>
                          <a:cs typeface="Times New Roman" pitchFamily="18" charset="0"/>
                        </a:rPr>
                        <a:t>1.0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r>
              <a:tr h="398779">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Растяжимость </a:t>
                      </a:r>
                      <a:r>
                        <a:rPr lang="ru-RU" sz="1600" b="1" dirty="0" smtClean="0">
                          <a:solidFill>
                            <a:schemeClr val="accent1">
                              <a:lumMod val="50000"/>
                            </a:schemeClr>
                          </a:solidFill>
                          <a:effectLst/>
                          <a:latin typeface="Times New Roman" pitchFamily="18" charset="0"/>
                          <a:cs typeface="Times New Roman" pitchFamily="18" charset="0"/>
                        </a:rPr>
                        <a:t>при 25°С , </a:t>
                      </a:r>
                      <a:r>
                        <a:rPr lang="ru-RU" sz="1600" b="1" dirty="0">
                          <a:solidFill>
                            <a:schemeClr val="accent1">
                              <a:lumMod val="50000"/>
                            </a:schemeClr>
                          </a:solidFill>
                          <a:effectLst/>
                          <a:latin typeface="Times New Roman" pitchFamily="18" charset="0"/>
                          <a:cs typeface="Times New Roman" pitchFamily="18" charset="0"/>
                        </a:rPr>
                        <a:t>см, не </a:t>
                      </a:r>
                      <a:r>
                        <a:rPr lang="ru-RU" sz="1600" b="1" dirty="0" smtClean="0">
                          <a:solidFill>
                            <a:schemeClr val="accent1">
                              <a:lumMod val="50000"/>
                            </a:schemeClr>
                          </a:solidFill>
                          <a:effectLst/>
                          <a:latin typeface="Times New Roman" pitchFamily="18" charset="0"/>
                          <a:cs typeface="Times New Roman" pitchFamily="18" charset="0"/>
                        </a:rPr>
                        <a:t>менее</a:t>
                      </a:r>
                      <a:endParaRPr lang="ru-RU" sz="1600" b="1" dirty="0">
                        <a:solidFill>
                          <a:schemeClr val="accent1">
                            <a:lumMod val="50000"/>
                          </a:schemeClr>
                        </a:solidFill>
                        <a:effectLst/>
                        <a:latin typeface="Times New Roman" pitchFamily="18" charset="0"/>
                        <a:cs typeface="Times New Roman" pitchFamily="18" charset="0"/>
                      </a:endParaRPr>
                    </a:p>
                  </a:txBody>
                  <a:tcPr marL="48347" marR="48347"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50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25</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r>
              <a:tr h="411772">
                <a:tc>
                  <a:txBody>
                    <a:bodyPr/>
                    <a:lstStyle/>
                    <a:p>
                      <a:pP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Динамическая вязкость при 60°С, Па*с, не более</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en-US" sz="1600" b="1" dirty="0" smtClean="0">
                          <a:solidFill>
                            <a:schemeClr val="accent1">
                              <a:lumMod val="50000"/>
                            </a:schemeClr>
                          </a:solidFill>
                          <a:effectLst/>
                          <a:latin typeface="Times New Roman" pitchFamily="18" charset="0"/>
                          <a:cs typeface="Times New Roman" pitchFamily="18" charset="0"/>
                        </a:rPr>
                        <a:t>800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en-US" sz="1600" b="1" dirty="0" smtClean="0">
                          <a:solidFill>
                            <a:schemeClr val="accent1">
                              <a:lumMod val="50000"/>
                            </a:schemeClr>
                          </a:solidFill>
                          <a:effectLst/>
                          <a:latin typeface="Times New Roman" pitchFamily="18" charset="0"/>
                          <a:cs typeface="Times New Roman" pitchFamily="18" charset="0"/>
                        </a:rPr>
                        <a:t>1300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r>
              <a:tr h="411772">
                <a:tc>
                  <a:txBody>
                    <a:bodyPr/>
                    <a:lstStyle/>
                    <a:p>
                      <a:pP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Температура хрупкости , °С, не выше</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en-US" sz="1600" b="1">
                          <a:solidFill>
                            <a:schemeClr val="accent1">
                              <a:lumMod val="50000"/>
                            </a:schemeClr>
                          </a:solidFill>
                          <a:effectLst/>
                          <a:latin typeface="Times New Roman" pitchFamily="18" charset="0"/>
                          <a:cs typeface="Times New Roman" pitchFamily="18" charset="0"/>
                        </a:rPr>
                        <a:t>-10</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-8</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r>
              <a:tr h="411772">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Остаточная </a:t>
                      </a:r>
                      <a:r>
                        <a:rPr lang="ru-RU" sz="1600" b="1" dirty="0" err="1">
                          <a:solidFill>
                            <a:schemeClr val="accent1">
                              <a:lumMod val="50000"/>
                            </a:schemeClr>
                          </a:solidFill>
                          <a:effectLst/>
                          <a:latin typeface="Times New Roman" pitchFamily="18" charset="0"/>
                          <a:cs typeface="Times New Roman" pitchFamily="18" charset="0"/>
                        </a:rPr>
                        <a:t>пенетрации</a:t>
                      </a:r>
                      <a:r>
                        <a:rPr lang="ru-RU" sz="1600" b="1" dirty="0">
                          <a:solidFill>
                            <a:schemeClr val="accent1">
                              <a:lumMod val="50000"/>
                            </a:schemeClr>
                          </a:solidFill>
                          <a:effectLst/>
                          <a:latin typeface="Times New Roman" pitchFamily="18" charset="0"/>
                          <a:cs typeface="Times New Roman" pitchFamily="18" charset="0"/>
                        </a:rPr>
                        <a:t> при 25°С, не более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65</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70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347" marR="48347" marT="0" marB="0"/>
                </a:tc>
              </a:tr>
            </a:tbl>
          </a:graphicData>
        </a:graphic>
      </p:graphicFrame>
      <p:sp>
        <p:nvSpPr>
          <p:cNvPr id="3" name="Прямоугольник 2"/>
          <p:cNvSpPr/>
          <p:nvPr/>
        </p:nvSpPr>
        <p:spPr>
          <a:xfrm>
            <a:off x="251520" y="188640"/>
            <a:ext cx="8463884" cy="830997"/>
          </a:xfrm>
          <a:prstGeom prst="rect">
            <a:avLst/>
          </a:prstGeo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ru-RU" sz="2400" b="1" dirty="0" smtClean="0">
                <a:latin typeface="Times New Roman" pitchFamily="18" charset="0"/>
                <a:cs typeface="Times New Roman" pitchFamily="18" charset="0"/>
              </a:rPr>
              <a:t>Основные физико-химические показатели, определяющие качество битумов, применяемых в Финляндии</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574562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4113430624"/>
              </p:ext>
            </p:extLst>
          </p:nvPr>
        </p:nvGraphicFramePr>
        <p:xfrm>
          <a:off x="0" y="1052736"/>
          <a:ext cx="9144000" cy="5805267"/>
        </p:xfrm>
        <a:graphic>
          <a:graphicData uri="http://schemas.openxmlformats.org/drawingml/2006/table">
            <a:tbl>
              <a:tblPr firstRow="1" firstCol="1" bandRow="1">
                <a:tableStyleId>{93296810-A885-4BE3-A3E7-6D5BEEA58F35}</a:tableStyleId>
              </a:tblPr>
              <a:tblGrid>
                <a:gridCol w="5004030"/>
                <a:gridCol w="2088225"/>
                <a:gridCol w="2051745"/>
              </a:tblGrid>
              <a:tr h="338334">
                <a:tc rowSpan="2">
                  <a:txBody>
                    <a:bodyPr/>
                    <a:lstStyle/>
                    <a:p>
                      <a:pPr algn="ct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Наименование показателя</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gridSpan="2">
                  <a:txBody>
                    <a:bodyPr/>
                    <a:lstStyle/>
                    <a:p>
                      <a:pPr algn="ct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Марки битумов</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c hMerge="1">
                  <a:txBody>
                    <a:bodyPr/>
                    <a:lstStyle/>
                    <a:p>
                      <a:endParaRPr lang="ru-RU"/>
                    </a:p>
                  </a:txBody>
                  <a:tcPr/>
                </a:tc>
              </a:tr>
              <a:tr h="338334">
                <a:tc vMerge="1">
                  <a:txBody>
                    <a:bodyPr/>
                    <a:lstStyle/>
                    <a:p>
                      <a:endParaRPr lang="ru-RU"/>
                    </a:p>
                  </a:txBody>
                  <a:tcPr/>
                </a:tc>
                <a:tc>
                  <a:txBody>
                    <a:bodyPr/>
                    <a:lstStyle/>
                    <a:p>
                      <a:pPr algn="ctr">
                        <a:lnSpc>
                          <a:spcPct val="115000"/>
                        </a:lnSpc>
                        <a:spcAft>
                          <a:spcPts val="0"/>
                        </a:spcAft>
                      </a:pPr>
                      <a:r>
                        <a:rPr lang="en-US" sz="1600" b="1">
                          <a:solidFill>
                            <a:schemeClr val="accent1">
                              <a:lumMod val="50000"/>
                            </a:schemeClr>
                          </a:solidFill>
                          <a:effectLst/>
                          <a:latin typeface="Times New Roman" pitchFamily="18" charset="0"/>
                          <a:cs typeface="Times New Roman" pitchFamily="18" charset="0"/>
                        </a:rPr>
                        <a:t>B70/100</a:t>
                      </a:r>
                      <a:endParaRPr lang="ru-RU" sz="1600" b="1">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en-US" sz="1600" b="1">
                          <a:solidFill>
                            <a:schemeClr val="accent1">
                              <a:lumMod val="50000"/>
                            </a:schemeClr>
                          </a:solidFill>
                          <a:effectLst/>
                          <a:latin typeface="Times New Roman" pitchFamily="18" charset="0"/>
                          <a:cs typeface="Times New Roman" pitchFamily="18" charset="0"/>
                        </a:rPr>
                        <a:t>B50/70</a:t>
                      </a:r>
                      <a:endParaRPr lang="ru-RU" sz="1600" b="1">
                        <a:solidFill>
                          <a:schemeClr val="accent1">
                            <a:lumMod val="50000"/>
                          </a:schemeClr>
                        </a:solidFill>
                        <a:effectLst/>
                        <a:latin typeface="Times New Roman" pitchFamily="18" charset="0"/>
                        <a:ea typeface="Calibri"/>
                        <a:cs typeface="Times New Roman" pitchFamily="18" charset="0"/>
                      </a:endParaRPr>
                    </a:p>
                  </a:txBody>
                  <a:tcPr marL="49261" marR="49261" marT="0" marB="0"/>
                </a:tc>
              </a:tr>
              <a:tr h="729072">
                <a:tc>
                  <a:txBody>
                    <a:bodyPr/>
                    <a:lstStyle/>
                    <a:p>
                      <a:pPr>
                        <a:lnSpc>
                          <a:spcPct val="115000"/>
                        </a:lnSpc>
                        <a:spcAft>
                          <a:spcPts val="0"/>
                        </a:spcAft>
                      </a:pPr>
                      <a:r>
                        <a:rPr lang="ru-RU" sz="1600" dirty="0" smtClean="0">
                          <a:solidFill>
                            <a:schemeClr val="accent1">
                              <a:lumMod val="50000"/>
                            </a:schemeClr>
                          </a:solidFill>
                          <a:latin typeface="Times New Roman" pitchFamily="18" charset="0"/>
                          <a:cs typeface="Times New Roman" pitchFamily="18" charset="0"/>
                        </a:rPr>
                        <a:t>Глубина проникания иглы</a:t>
                      </a:r>
                      <a:r>
                        <a:rPr lang="ru-RU" sz="1600" baseline="0" dirty="0" smtClean="0">
                          <a:solidFill>
                            <a:schemeClr val="accent1">
                              <a:lumMod val="50000"/>
                            </a:schemeClr>
                          </a:solidFill>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0,1 </a:t>
                      </a:r>
                      <a:r>
                        <a:rPr lang="ru-RU" sz="1600" b="1" dirty="0">
                          <a:solidFill>
                            <a:schemeClr val="accent1">
                              <a:lumMod val="50000"/>
                            </a:schemeClr>
                          </a:solidFill>
                          <a:effectLst/>
                          <a:latin typeface="Times New Roman" pitchFamily="18" charset="0"/>
                          <a:cs typeface="Times New Roman" pitchFamily="18" charset="0"/>
                        </a:rPr>
                        <a:t>мм </a:t>
                      </a:r>
                    </a:p>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  при 25°С</a:t>
                      </a:r>
                    </a:p>
                  </a:txBody>
                  <a:tcPr marL="43358" marR="4335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p>
                    <a:p>
                      <a:pPr algn="ctr">
                        <a:lnSpc>
                          <a:spcPct val="115000"/>
                        </a:lnSpc>
                        <a:spcAft>
                          <a:spcPts val="0"/>
                        </a:spcAft>
                      </a:pPr>
                      <a:r>
                        <a:rPr lang="en-US" sz="1600" b="1" dirty="0" smtClean="0">
                          <a:solidFill>
                            <a:schemeClr val="accent1">
                              <a:lumMod val="50000"/>
                            </a:schemeClr>
                          </a:solidFill>
                          <a:effectLst/>
                          <a:latin typeface="Times New Roman" pitchFamily="18" charset="0"/>
                          <a:cs typeface="Times New Roman" pitchFamily="18" charset="0"/>
                        </a:rPr>
                        <a:t>70-100</a:t>
                      </a:r>
                      <a:endParaRPr lang="ru-RU" sz="1600" b="1" dirty="0">
                        <a:solidFill>
                          <a:schemeClr val="accent1">
                            <a:lumMod val="50000"/>
                          </a:schemeClr>
                        </a:solidFill>
                        <a:effectLst/>
                        <a:latin typeface="Times New Roman" pitchFamily="18" charset="0"/>
                        <a:cs typeface="Times New Roman" pitchFamily="18" charset="0"/>
                      </a:endParaRPr>
                    </a:p>
                  </a:txBody>
                  <a:tcPr marL="49261" marR="49261"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p>
                    <a:p>
                      <a:pPr algn="ctr">
                        <a:lnSpc>
                          <a:spcPct val="115000"/>
                        </a:lnSpc>
                        <a:spcAft>
                          <a:spcPts val="0"/>
                        </a:spcAft>
                      </a:pPr>
                      <a:r>
                        <a:rPr lang="en-US" sz="1600" b="1" dirty="0" smtClean="0">
                          <a:solidFill>
                            <a:schemeClr val="accent1">
                              <a:lumMod val="50000"/>
                            </a:schemeClr>
                          </a:solidFill>
                          <a:effectLst/>
                          <a:latin typeface="Times New Roman" pitchFamily="18" charset="0"/>
                          <a:cs typeface="Times New Roman" pitchFamily="18" charset="0"/>
                        </a:rPr>
                        <a:t>50-70</a:t>
                      </a:r>
                      <a:endParaRPr lang="ru-RU" sz="1600" b="1" dirty="0">
                        <a:solidFill>
                          <a:schemeClr val="accent1">
                            <a:lumMod val="50000"/>
                          </a:schemeClr>
                        </a:solidFill>
                        <a:effectLst/>
                        <a:latin typeface="Times New Roman" pitchFamily="18" charset="0"/>
                        <a:cs typeface="Times New Roman" pitchFamily="18" charset="0"/>
                      </a:endParaRPr>
                    </a:p>
                  </a:txBody>
                  <a:tcPr marL="49261" marR="49261" marT="0" marB="0"/>
                </a:tc>
              </a:tr>
              <a:tr h="418758">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Температура </a:t>
                      </a:r>
                      <a:r>
                        <a:rPr lang="ru-RU" sz="1600" b="1" dirty="0" smtClean="0">
                          <a:solidFill>
                            <a:schemeClr val="accent1">
                              <a:lumMod val="50000"/>
                            </a:schemeClr>
                          </a:solidFill>
                          <a:effectLst/>
                          <a:latin typeface="Times New Roman" pitchFamily="18" charset="0"/>
                          <a:cs typeface="Times New Roman" pitchFamily="18" charset="0"/>
                        </a:rPr>
                        <a:t>размягчения, °С</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en-US" sz="1600" b="1" dirty="0" smtClean="0">
                          <a:solidFill>
                            <a:schemeClr val="accent1">
                              <a:lumMod val="50000"/>
                            </a:schemeClr>
                          </a:solidFill>
                          <a:effectLst/>
                          <a:latin typeface="Times New Roman" pitchFamily="18" charset="0"/>
                          <a:cs typeface="Times New Roman" pitchFamily="18" charset="0"/>
                        </a:rPr>
                        <a:t>43-51</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en-US" sz="1600" b="1" dirty="0" smtClean="0">
                          <a:solidFill>
                            <a:schemeClr val="accent1">
                              <a:lumMod val="50000"/>
                            </a:schemeClr>
                          </a:solidFill>
                          <a:effectLst/>
                          <a:latin typeface="Times New Roman" pitchFamily="18" charset="0"/>
                          <a:cs typeface="Times New Roman" pitchFamily="18" charset="0"/>
                        </a:rPr>
                        <a:t>46-54</a:t>
                      </a:r>
                      <a:r>
                        <a:rPr lang="ru-RU" sz="1600" b="1" dirty="0">
                          <a:solidFill>
                            <a:schemeClr val="accent1">
                              <a:lumMod val="50000"/>
                            </a:schemeClr>
                          </a:solidFill>
                          <a:effectLst/>
                          <a:latin typeface="Times New Roman" pitchFamily="18" charset="0"/>
                          <a:cs typeface="Times New Roman" pitchFamily="18" charset="0"/>
                        </a:rPr>
                        <a:t> </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r>
              <a:tr h="338334">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Температура хрупкости , °С, не выше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-10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en-US" sz="1600" b="1">
                          <a:solidFill>
                            <a:schemeClr val="accent1">
                              <a:lumMod val="50000"/>
                            </a:schemeClr>
                          </a:solidFill>
                          <a:effectLst/>
                          <a:latin typeface="Times New Roman" pitchFamily="18" charset="0"/>
                          <a:cs typeface="Times New Roman" pitchFamily="18" charset="0"/>
                        </a:rPr>
                        <a:t>-8</a:t>
                      </a:r>
                      <a:endParaRPr lang="ru-RU" sz="1600" b="1">
                        <a:solidFill>
                          <a:schemeClr val="accent1">
                            <a:lumMod val="50000"/>
                          </a:schemeClr>
                        </a:solidFill>
                        <a:effectLst/>
                        <a:latin typeface="Times New Roman" pitchFamily="18" charset="0"/>
                        <a:ea typeface="Calibri"/>
                        <a:cs typeface="Times New Roman" pitchFamily="18" charset="0"/>
                      </a:endParaRPr>
                    </a:p>
                  </a:txBody>
                  <a:tcPr marL="49261" marR="49261" marT="0" marB="0"/>
                </a:tc>
              </a:tr>
              <a:tr h="338334">
                <a:tc>
                  <a:txBody>
                    <a:bodyPr/>
                    <a:lstStyle/>
                    <a:p>
                      <a:pP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Динамическая вязкость при 60°С, Па*с, не менее</a:t>
                      </a:r>
                      <a:endParaRPr lang="ru-RU" sz="1600" b="1">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90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145</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r>
              <a:tr h="364536">
                <a:tc>
                  <a:txBody>
                    <a:bodyPr/>
                    <a:lstStyle/>
                    <a:p>
                      <a:pP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Кинематическая вязкость при 135°С, мм</a:t>
                      </a:r>
                      <a:r>
                        <a:rPr lang="ru-RU" sz="1600" b="1" baseline="30000">
                          <a:solidFill>
                            <a:schemeClr val="accent1">
                              <a:lumMod val="50000"/>
                            </a:schemeClr>
                          </a:solidFill>
                          <a:effectLst/>
                          <a:latin typeface="Times New Roman" pitchFamily="18" charset="0"/>
                          <a:cs typeface="Times New Roman" pitchFamily="18" charset="0"/>
                        </a:rPr>
                        <a:t>2</a:t>
                      </a:r>
                      <a:r>
                        <a:rPr lang="ru-RU" sz="1600" b="1">
                          <a:solidFill>
                            <a:schemeClr val="accent1">
                              <a:lumMod val="50000"/>
                            </a:schemeClr>
                          </a:solidFill>
                          <a:effectLst/>
                          <a:latin typeface="Times New Roman" pitchFamily="18" charset="0"/>
                          <a:cs typeface="Times New Roman" pitchFamily="18" charset="0"/>
                        </a:rPr>
                        <a:t>/с, не менее</a:t>
                      </a:r>
                      <a:endParaRPr lang="ru-RU" sz="1600" b="1">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en-US" sz="1600" b="1" dirty="0" smtClean="0">
                          <a:solidFill>
                            <a:schemeClr val="accent1">
                              <a:lumMod val="50000"/>
                            </a:schemeClr>
                          </a:solidFill>
                          <a:effectLst/>
                          <a:latin typeface="Times New Roman" pitchFamily="18" charset="0"/>
                          <a:cs typeface="Times New Roman" pitchFamily="18" charset="0"/>
                        </a:rPr>
                        <a:t>230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en-US" sz="1600" b="1" dirty="0" smtClean="0">
                          <a:solidFill>
                            <a:schemeClr val="accent1">
                              <a:lumMod val="50000"/>
                            </a:schemeClr>
                          </a:solidFill>
                          <a:effectLst/>
                          <a:latin typeface="Times New Roman" pitchFamily="18" charset="0"/>
                          <a:cs typeface="Times New Roman" pitchFamily="18" charset="0"/>
                        </a:rPr>
                        <a:t>295</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r>
              <a:tr h="338334">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Растворимость </a:t>
                      </a:r>
                      <a:r>
                        <a:rPr lang="ru-RU" sz="1600" b="1" dirty="0" smtClean="0">
                          <a:solidFill>
                            <a:schemeClr val="accent1">
                              <a:lumMod val="50000"/>
                            </a:schemeClr>
                          </a:solidFill>
                          <a:effectLst/>
                          <a:latin typeface="Times New Roman" pitchFamily="18" charset="0"/>
                          <a:cs typeface="Times New Roman" pitchFamily="18" charset="0"/>
                        </a:rPr>
                        <a:t>,% </a:t>
                      </a:r>
                      <a:r>
                        <a:rPr lang="ru-RU" sz="1600" b="1" dirty="0">
                          <a:solidFill>
                            <a:schemeClr val="accent1">
                              <a:lumMod val="50000"/>
                            </a:schemeClr>
                          </a:solidFill>
                          <a:effectLst/>
                          <a:latin typeface="Times New Roman" pitchFamily="18" charset="0"/>
                          <a:cs typeface="Times New Roman" pitchFamily="18" charset="0"/>
                        </a:rPr>
                        <a:t>масс., не менее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en-US" sz="1600" b="1">
                          <a:solidFill>
                            <a:schemeClr val="accent1">
                              <a:lumMod val="50000"/>
                            </a:schemeClr>
                          </a:solidFill>
                          <a:effectLst/>
                          <a:latin typeface="Times New Roman" pitchFamily="18" charset="0"/>
                          <a:cs typeface="Times New Roman" pitchFamily="18" charset="0"/>
                        </a:rPr>
                        <a:t>99</a:t>
                      </a:r>
                      <a:endParaRPr lang="ru-RU" sz="1600" b="1">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99</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r>
              <a:tr h="338334">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Плотность при 25°С  г/см</a:t>
                      </a:r>
                      <a:r>
                        <a:rPr lang="ru-RU" sz="1600" b="1" baseline="30000" dirty="0">
                          <a:solidFill>
                            <a:schemeClr val="accent1">
                              <a:lumMod val="50000"/>
                            </a:schemeClr>
                          </a:solidFill>
                          <a:effectLst/>
                          <a:latin typeface="Times New Roman" pitchFamily="18" charset="0"/>
                          <a:cs typeface="Times New Roman" pitchFamily="18" charset="0"/>
                        </a:rPr>
                        <a:t>3</a:t>
                      </a:r>
                      <a:r>
                        <a:rPr lang="ru-RU" sz="1600" b="1" dirty="0">
                          <a:solidFill>
                            <a:schemeClr val="accent1">
                              <a:lumMod val="50000"/>
                            </a:schemeClr>
                          </a:solidFill>
                          <a:effectLst/>
                          <a:latin typeface="Times New Roman" pitchFamily="18" charset="0"/>
                          <a:cs typeface="Times New Roman" pitchFamily="18" charset="0"/>
                        </a:rPr>
                        <a:t>, не менее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en-US" sz="1600" b="1">
                          <a:solidFill>
                            <a:schemeClr val="accent1">
                              <a:lumMod val="50000"/>
                            </a:schemeClr>
                          </a:solidFill>
                          <a:effectLst/>
                          <a:latin typeface="Times New Roman" pitchFamily="18" charset="0"/>
                          <a:cs typeface="Times New Roman" pitchFamily="18" charset="0"/>
                        </a:rPr>
                        <a:t>1.0</a:t>
                      </a:r>
                      <a:endParaRPr lang="ru-RU" sz="1600" b="1">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1.0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r>
              <a:tr h="338334">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Температура вспышки,  °С, не менее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en-US" sz="1600" b="1" dirty="0" smtClean="0">
                          <a:solidFill>
                            <a:schemeClr val="accent1">
                              <a:lumMod val="50000"/>
                            </a:schemeClr>
                          </a:solidFill>
                          <a:effectLst/>
                          <a:latin typeface="Times New Roman" pitchFamily="18" charset="0"/>
                          <a:cs typeface="Times New Roman" pitchFamily="18" charset="0"/>
                        </a:rPr>
                        <a:t>230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en-US" sz="1600" b="1" dirty="0" smtClean="0">
                          <a:solidFill>
                            <a:schemeClr val="accent1">
                              <a:lumMod val="50000"/>
                            </a:schemeClr>
                          </a:solidFill>
                          <a:effectLst/>
                          <a:latin typeface="Times New Roman" pitchFamily="18" charset="0"/>
                          <a:cs typeface="Times New Roman" pitchFamily="18" charset="0"/>
                        </a:rPr>
                        <a:t>230</a:t>
                      </a:r>
                      <a:r>
                        <a:rPr lang="ru-RU" sz="1600" b="1" dirty="0">
                          <a:solidFill>
                            <a:schemeClr val="accent1">
                              <a:lumMod val="50000"/>
                            </a:schemeClr>
                          </a:solidFill>
                          <a:effectLst/>
                          <a:latin typeface="Times New Roman" pitchFamily="18" charset="0"/>
                          <a:cs typeface="Times New Roman" pitchFamily="18" charset="0"/>
                        </a:rPr>
                        <a:t> </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r>
              <a:tr h="338334">
                <a:tc gridSpan="3">
                  <a:txBody>
                    <a:bodyPr/>
                    <a:lstStyle/>
                    <a:p>
                      <a:pPr algn="ctr">
                        <a:lnSpc>
                          <a:spcPct val="115000"/>
                        </a:lnSpc>
                        <a:spcAft>
                          <a:spcPts val="0"/>
                        </a:spcAft>
                      </a:pPr>
                      <a:r>
                        <a:rPr lang="ru-RU" sz="1600" b="1" i="1" dirty="0">
                          <a:solidFill>
                            <a:schemeClr val="accent1">
                              <a:lumMod val="50000"/>
                            </a:schemeClr>
                          </a:solidFill>
                          <a:effectLst/>
                          <a:latin typeface="Times New Roman" pitchFamily="18" charset="0"/>
                          <a:cs typeface="Times New Roman" pitchFamily="18" charset="0"/>
                        </a:rPr>
                        <a:t>Изменение свойств после прогрева при 163°С в течение 5 часов</a:t>
                      </a:r>
                      <a:endParaRPr lang="ru-RU" sz="1600" b="1" i="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c hMerge="1">
                  <a:txBody>
                    <a:bodyPr/>
                    <a:lstStyle/>
                    <a:p>
                      <a:endParaRPr lang="ru-RU"/>
                    </a:p>
                  </a:txBody>
                  <a:tcPr/>
                </a:tc>
                <a:tc hMerge="1">
                  <a:txBody>
                    <a:bodyPr/>
                    <a:lstStyle/>
                    <a:p>
                      <a:endParaRPr lang="ru-RU"/>
                    </a:p>
                  </a:txBody>
                  <a:tcPr/>
                </a:tc>
              </a:tr>
              <a:tr h="338334">
                <a:tc>
                  <a:txBody>
                    <a:bodyPr/>
                    <a:lstStyle/>
                    <a:p>
                      <a:pP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Потеря массы, % масс., не более</a:t>
                      </a:r>
                      <a:endParaRPr lang="ru-RU" sz="1600" b="1">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en-US" sz="1600" b="1" dirty="0" smtClean="0">
                          <a:solidFill>
                            <a:schemeClr val="accent1">
                              <a:lumMod val="50000"/>
                            </a:schemeClr>
                          </a:solidFill>
                          <a:effectLst/>
                          <a:latin typeface="Times New Roman" pitchFamily="18" charset="0"/>
                          <a:cs typeface="Times New Roman" pitchFamily="18" charset="0"/>
                        </a:rPr>
                        <a:t>0.8</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en-US" sz="1600" b="1" dirty="0" smtClean="0">
                          <a:solidFill>
                            <a:schemeClr val="accent1">
                              <a:lumMod val="50000"/>
                            </a:schemeClr>
                          </a:solidFill>
                          <a:effectLst/>
                          <a:latin typeface="Times New Roman" pitchFamily="18" charset="0"/>
                          <a:cs typeface="Times New Roman" pitchFamily="18" charset="0"/>
                        </a:rPr>
                        <a:t>0.5</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r>
              <a:tr h="355265">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Изменение температуры размягчения,  °С, не более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en-US" sz="1600" b="1" dirty="0" smtClean="0">
                          <a:solidFill>
                            <a:schemeClr val="accent1">
                              <a:lumMod val="50000"/>
                            </a:schemeClr>
                          </a:solidFill>
                          <a:effectLst/>
                          <a:latin typeface="Times New Roman" pitchFamily="18" charset="0"/>
                          <a:cs typeface="Times New Roman" pitchFamily="18" charset="0"/>
                        </a:rPr>
                        <a:t>9</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en-US" sz="1600" b="1" dirty="0" smtClean="0">
                          <a:solidFill>
                            <a:schemeClr val="accent1">
                              <a:lumMod val="50000"/>
                            </a:schemeClr>
                          </a:solidFill>
                          <a:effectLst/>
                          <a:latin typeface="Times New Roman" pitchFamily="18" charset="0"/>
                          <a:cs typeface="Times New Roman" pitchFamily="18" charset="0"/>
                        </a:rPr>
                        <a:t>9</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r>
              <a:tr h="439161">
                <a:tc>
                  <a:txBody>
                    <a:bodyPr/>
                    <a:lstStyle/>
                    <a:p>
                      <a:pP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Растяжимость при 25°С </a:t>
                      </a:r>
                      <a:r>
                        <a:rPr lang="ru-RU" sz="1600" b="1" dirty="0">
                          <a:solidFill>
                            <a:schemeClr val="accent1">
                              <a:lumMod val="50000"/>
                            </a:schemeClr>
                          </a:solidFill>
                          <a:effectLst/>
                          <a:latin typeface="Times New Roman" pitchFamily="18" charset="0"/>
                          <a:cs typeface="Times New Roman" pitchFamily="18" charset="0"/>
                        </a:rPr>
                        <a:t>, см, не </a:t>
                      </a:r>
                      <a:r>
                        <a:rPr lang="ru-RU" sz="1600" b="1" dirty="0" smtClean="0">
                          <a:solidFill>
                            <a:schemeClr val="accent1">
                              <a:lumMod val="50000"/>
                            </a:schemeClr>
                          </a:solidFill>
                          <a:effectLst/>
                          <a:latin typeface="Times New Roman" pitchFamily="18" charset="0"/>
                          <a:cs typeface="Times New Roman" pitchFamily="18" charset="0"/>
                        </a:rPr>
                        <a:t>менее</a:t>
                      </a:r>
                      <a:endParaRPr lang="ru-RU" sz="1600" b="1" dirty="0">
                        <a:solidFill>
                          <a:schemeClr val="accent1">
                            <a:lumMod val="50000"/>
                          </a:schemeClr>
                        </a:solidFill>
                        <a:effectLst/>
                        <a:latin typeface="Times New Roman" pitchFamily="18" charset="0"/>
                        <a:cs typeface="Times New Roman" pitchFamily="18" charset="0"/>
                      </a:endParaRPr>
                    </a:p>
                  </a:txBody>
                  <a:tcPr marL="49261" marR="49261"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50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25</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r>
              <a:tr h="453469">
                <a:tc>
                  <a:txBody>
                    <a:bodyPr/>
                    <a:lstStyle/>
                    <a:p>
                      <a:pP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Остаточная пенетрации при 25°С, не более</a:t>
                      </a:r>
                      <a:endParaRPr lang="ru-RU" sz="1600" b="1">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en-US" sz="1600" b="1">
                          <a:solidFill>
                            <a:schemeClr val="accent1">
                              <a:lumMod val="50000"/>
                            </a:schemeClr>
                          </a:solidFill>
                          <a:effectLst/>
                          <a:latin typeface="Times New Roman" pitchFamily="18" charset="0"/>
                          <a:cs typeface="Times New Roman" pitchFamily="18" charset="0"/>
                        </a:rPr>
                        <a:t>46</a:t>
                      </a:r>
                      <a:endParaRPr lang="ru-RU" sz="1600" b="1">
                        <a:solidFill>
                          <a:schemeClr val="accent1">
                            <a:lumMod val="50000"/>
                          </a:schemeClr>
                        </a:solidFill>
                        <a:effectLst/>
                        <a:latin typeface="Times New Roman" pitchFamily="18" charset="0"/>
                        <a:ea typeface="Calibri"/>
                        <a:cs typeface="Times New Roman" pitchFamily="18" charset="0"/>
                      </a:endParaRPr>
                    </a:p>
                  </a:txBody>
                  <a:tcPr marL="49261" marR="49261" marT="0" marB="0"/>
                </a:tc>
                <a:tc>
                  <a:txBody>
                    <a:bodyPr/>
                    <a:lstStyle/>
                    <a:p>
                      <a:pPr algn="ctr">
                        <a:lnSpc>
                          <a:spcPct val="115000"/>
                        </a:lnSpc>
                        <a:spcAft>
                          <a:spcPts val="0"/>
                        </a:spcAft>
                      </a:pPr>
                      <a:r>
                        <a:rPr lang="en-US" sz="1600" b="1" dirty="0">
                          <a:solidFill>
                            <a:schemeClr val="accent1">
                              <a:lumMod val="50000"/>
                            </a:schemeClr>
                          </a:solidFill>
                          <a:effectLst/>
                          <a:latin typeface="Times New Roman" pitchFamily="18" charset="0"/>
                          <a:cs typeface="Times New Roman" pitchFamily="18" charset="0"/>
                        </a:rPr>
                        <a:t>50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9261" marR="49261" marT="0" marB="0"/>
                </a:tc>
              </a:tr>
            </a:tbl>
          </a:graphicData>
        </a:graphic>
      </p:graphicFrame>
      <p:sp>
        <p:nvSpPr>
          <p:cNvPr id="3" name="Прямоугольник 2"/>
          <p:cNvSpPr/>
          <p:nvPr/>
        </p:nvSpPr>
        <p:spPr>
          <a:xfrm>
            <a:off x="357158" y="0"/>
            <a:ext cx="8280920" cy="830997"/>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ru-RU" sz="2400" b="1" dirty="0" smtClean="0">
                <a:latin typeface="Times New Roman" pitchFamily="18" charset="0"/>
                <a:cs typeface="Times New Roman" pitchFamily="18" charset="0"/>
              </a:rPr>
              <a:t>Основные физико-химические показатели, определяющие качество битумов, применяемых в Литве</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376915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475299880"/>
              </p:ext>
            </p:extLst>
          </p:nvPr>
        </p:nvGraphicFramePr>
        <p:xfrm>
          <a:off x="0" y="1124738"/>
          <a:ext cx="9144000" cy="5733261"/>
        </p:xfrm>
        <a:graphic>
          <a:graphicData uri="http://schemas.openxmlformats.org/drawingml/2006/table">
            <a:tbl>
              <a:tblPr firstRow="1" firstCol="1" bandRow="1">
                <a:tableStyleId>{93296810-A885-4BE3-A3E7-6D5BEEA58F35}</a:tableStyleId>
              </a:tblPr>
              <a:tblGrid>
                <a:gridCol w="5148065"/>
                <a:gridCol w="2016224"/>
                <a:gridCol w="1979711"/>
              </a:tblGrid>
              <a:tr h="321908">
                <a:tc rowSpan="2">
                  <a:txBody>
                    <a:bodyPr/>
                    <a:lstStyle/>
                    <a:p>
                      <a:pPr algn="ct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Наименование показателя</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gridSpan="2">
                  <a:txBody>
                    <a:bodyPr/>
                    <a:lstStyle/>
                    <a:p>
                      <a:pPr algn="ct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Марки битумов</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c hMerge="1">
                  <a:txBody>
                    <a:bodyPr/>
                    <a:lstStyle/>
                    <a:p>
                      <a:endParaRPr lang="ru-RU"/>
                    </a:p>
                  </a:txBody>
                  <a:tcPr/>
                </a:tc>
              </a:tr>
              <a:tr h="321908">
                <a:tc vMerge="1">
                  <a:txBody>
                    <a:bodyPr/>
                    <a:lstStyle/>
                    <a:p>
                      <a:endParaRPr lang="ru-RU"/>
                    </a:p>
                  </a:txBody>
                  <a:tcPr/>
                </a:tc>
                <a:tc>
                  <a:txBody>
                    <a:bodyPr/>
                    <a:lstStyle/>
                    <a:p>
                      <a:pPr algn="ct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70/100</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50/70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r>
              <a:tr h="965722">
                <a:tc>
                  <a:txBody>
                    <a:bodyPr/>
                    <a:lstStyle/>
                    <a:p>
                      <a:pPr>
                        <a:lnSpc>
                          <a:spcPct val="115000"/>
                        </a:lnSpc>
                        <a:spcAft>
                          <a:spcPts val="0"/>
                        </a:spcAft>
                      </a:pPr>
                      <a:r>
                        <a:rPr lang="ru-RU" sz="1600" dirty="0" smtClean="0">
                          <a:solidFill>
                            <a:schemeClr val="accent1">
                              <a:lumMod val="50000"/>
                            </a:schemeClr>
                          </a:solidFill>
                          <a:latin typeface="Times New Roman" pitchFamily="18" charset="0"/>
                          <a:cs typeface="Times New Roman" pitchFamily="18" charset="0"/>
                        </a:rPr>
                        <a:t>Глубина проникания иглы</a:t>
                      </a:r>
                      <a:r>
                        <a:rPr lang="ru-RU" sz="1600" baseline="0" dirty="0" smtClean="0">
                          <a:solidFill>
                            <a:schemeClr val="accent1">
                              <a:lumMod val="50000"/>
                            </a:schemeClr>
                          </a:solidFill>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0,1 </a:t>
                      </a:r>
                      <a:r>
                        <a:rPr lang="ru-RU" sz="1600" b="1" dirty="0">
                          <a:solidFill>
                            <a:schemeClr val="accent1">
                              <a:lumMod val="50000"/>
                            </a:schemeClr>
                          </a:solidFill>
                          <a:effectLst/>
                          <a:latin typeface="Times New Roman" pitchFamily="18" charset="0"/>
                          <a:cs typeface="Times New Roman" pitchFamily="18" charset="0"/>
                        </a:rPr>
                        <a:t>мм </a:t>
                      </a:r>
                    </a:p>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  при 25°С</a:t>
                      </a:r>
                    </a:p>
                    <a:p>
                      <a:pP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                   при  0 °С</a:t>
                      </a:r>
                    </a:p>
                  </a:txBody>
                  <a:tcPr marL="43358" marR="4335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p>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70-100</a:t>
                      </a:r>
                    </a:p>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20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p>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50-70</a:t>
                      </a:r>
                    </a:p>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13</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r>
              <a:tr h="374367">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Температура </a:t>
                      </a:r>
                      <a:r>
                        <a:rPr lang="ru-RU" sz="1600" b="1" dirty="0" smtClean="0">
                          <a:solidFill>
                            <a:schemeClr val="accent1">
                              <a:lumMod val="50000"/>
                            </a:schemeClr>
                          </a:solidFill>
                          <a:effectLst/>
                          <a:latin typeface="Times New Roman" pitchFamily="18" charset="0"/>
                          <a:cs typeface="Times New Roman" pitchFamily="18" charset="0"/>
                        </a:rPr>
                        <a:t>размягчения, °С</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39-47</a:t>
                      </a:r>
                      <a:endParaRPr lang="ru-RU" sz="1600" b="1" dirty="0">
                        <a:solidFill>
                          <a:schemeClr val="accent1">
                            <a:lumMod val="50000"/>
                          </a:schemeClr>
                        </a:solidFill>
                        <a:effectLst/>
                        <a:latin typeface="Times New Roman" pitchFamily="18" charset="0"/>
                        <a:cs typeface="Times New Roman" pitchFamily="18" charset="0"/>
                      </a:endParaRPr>
                    </a:p>
                  </a:txBody>
                  <a:tcPr marL="48448" marR="4844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46-54</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r>
              <a:tr h="321908">
                <a:tc>
                  <a:txBody>
                    <a:bodyPr/>
                    <a:lstStyle/>
                    <a:p>
                      <a:pP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Температура хрупкости , °С, не выше</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3358" marR="43358" marT="0" marB="0"/>
                </a:tc>
                <a:tc>
                  <a:txBody>
                    <a:bodyPr/>
                    <a:lstStyle/>
                    <a:p>
                      <a:pPr algn="ct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-10</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-8</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448" marR="48448" marT="0" marB="0"/>
                </a:tc>
              </a:tr>
              <a:tr h="321908">
                <a:tc>
                  <a:txBody>
                    <a:bodyPr/>
                    <a:lstStyle/>
                    <a:p>
                      <a:pPr>
                        <a:lnSpc>
                          <a:spcPct val="115000"/>
                        </a:lnSpc>
                        <a:spcAft>
                          <a:spcPts val="0"/>
                        </a:spcAft>
                      </a:pPr>
                      <a:r>
                        <a:rPr lang="ru-RU" sz="1600">
                          <a:solidFill>
                            <a:schemeClr val="accent1">
                              <a:lumMod val="50000"/>
                            </a:schemeClr>
                          </a:solidFill>
                          <a:effectLst/>
                          <a:latin typeface="Times New Roman" pitchFamily="18" charset="0"/>
                          <a:cs typeface="Times New Roman" pitchFamily="18" charset="0"/>
                        </a:rPr>
                        <a:t>Динамическая вязкость при 60°С, Па*с, не менее</a:t>
                      </a:r>
                      <a:endParaRPr lang="ru-RU" sz="160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145</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90</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448" marR="48448" marT="0" marB="0"/>
                </a:tc>
              </a:tr>
              <a:tr h="348137">
                <a:tc>
                  <a:txBody>
                    <a:bodyPr/>
                    <a:lstStyle/>
                    <a:p>
                      <a:pPr>
                        <a:lnSpc>
                          <a:spcPct val="115000"/>
                        </a:lnSpc>
                        <a:spcAft>
                          <a:spcPts val="0"/>
                        </a:spcAft>
                      </a:pPr>
                      <a:r>
                        <a:rPr lang="ru-RU" sz="1600">
                          <a:solidFill>
                            <a:schemeClr val="accent1">
                              <a:lumMod val="50000"/>
                            </a:schemeClr>
                          </a:solidFill>
                          <a:effectLst/>
                          <a:latin typeface="Times New Roman" pitchFamily="18" charset="0"/>
                          <a:cs typeface="Times New Roman" pitchFamily="18" charset="0"/>
                        </a:rPr>
                        <a:t>Кинематическая вязкость при 135°С, мм</a:t>
                      </a:r>
                      <a:r>
                        <a:rPr lang="ru-RU" sz="1600" baseline="30000">
                          <a:solidFill>
                            <a:schemeClr val="accent1">
                              <a:lumMod val="50000"/>
                            </a:schemeClr>
                          </a:solidFill>
                          <a:effectLst/>
                          <a:latin typeface="Times New Roman" pitchFamily="18" charset="0"/>
                          <a:cs typeface="Times New Roman" pitchFamily="18" charset="0"/>
                        </a:rPr>
                        <a:t>2</a:t>
                      </a:r>
                      <a:r>
                        <a:rPr lang="ru-RU" sz="1600">
                          <a:solidFill>
                            <a:schemeClr val="accent1">
                              <a:lumMod val="50000"/>
                            </a:schemeClr>
                          </a:solidFill>
                          <a:effectLst/>
                          <a:latin typeface="Times New Roman" pitchFamily="18" charset="0"/>
                          <a:cs typeface="Times New Roman" pitchFamily="18" charset="0"/>
                        </a:rPr>
                        <a:t>/с, не менее</a:t>
                      </a:r>
                      <a:endParaRPr lang="ru-RU" sz="160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230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295</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r>
              <a:tr h="321908">
                <a:tc>
                  <a:txBody>
                    <a:bodyPr/>
                    <a:lstStyle/>
                    <a:p>
                      <a:pPr>
                        <a:lnSpc>
                          <a:spcPct val="115000"/>
                        </a:lnSpc>
                        <a:spcAft>
                          <a:spcPts val="0"/>
                        </a:spcAft>
                      </a:pPr>
                      <a:r>
                        <a:rPr lang="ru-RU" sz="1600">
                          <a:solidFill>
                            <a:schemeClr val="accent1">
                              <a:lumMod val="50000"/>
                            </a:schemeClr>
                          </a:solidFill>
                          <a:effectLst/>
                          <a:latin typeface="Times New Roman" pitchFamily="18" charset="0"/>
                          <a:cs typeface="Times New Roman" pitchFamily="18" charset="0"/>
                        </a:rPr>
                        <a:t>Зольность,% масс., не более</a:t>
                      </a:r>
                      <a:endParaRPr lang="ru-RU" sz="160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r>
              <a:tr h="321908">
                <a:tc>
                  <a:txBody>
                    <a:bodyPr/>
                    <a:lstStyle/>
                    <a:p>
                      <a:pPr>
                        <a:lnSpc>
                          <a:spcPct val="115000"/>
                        </a:lnSpc>
                        <a:spcAft>
                          <a:spcPts val="0"/>
                        </a:spcAft>
                      </a:pPr>
                      <a:r>
                        <a:rPr lang="ru-RU" sz="1600" dirty="0">
                          <a:solidFill>
                            <a:schemeClr val="accent1">
                              <a:lumMod val="50000"/>
                            </a:schemeClr>
                          </a:solidFill>
                          <a:effectLst/>
                          <a:latin typeface="Times New Roman" pitchFamily="18" charset="0"/>
                          <a:cs typeface="Times New Roman" pitchFamily="18" charset="0"/>
                        </a:rPr>
                        <a:t>Содержание парафинов, % масс., </a:t>
                      </a:r>
                      <a:r>
                        <a:rPr lang="ru-RU" sz="1600" dirty="0" smtClean="0">
                          <a:solidFill>
                            <a:schemeClr val="accent1">
                              <a:lumMod val="50000"/>
                            </a:schemeClr>
                          </a:solidFill>
                          <a:effectLst/>
                          <a:latin typeface="Times New Roman" pitchFamily="18" charset="0"/>
                          <a:cs typeface="Times New Roman" pitchFamily="18" charset="0"/>
                        </a:rPr>
                        <a:t>не более</a:t>
                      </a:r>
                      <a:endParaRPr lang="ru-RU" sz="1600"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3,0</a:t>
                      </a:r>
                      <a:r>
                        <a:rPr lang="ru-RU" sz="1600" b="1" dirty="0">
                          <a:solidFill>
                            <a:schemeClr val="accent1">
                              <a:lumMod val="50000"/>
                            </a:schemeClr>
                          </a:solidFill>
                          <a:effectLst/>
                          <a:latin typeface="Times New Roman" pitchFamily="18" charset="0"/>
                          <a:cs typeface="Times New Roman" pitchFamily="18" charset="0"/>
                        </a:rPr>
                        <a:t> </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r>
              <a:tr h="321908">
                <a:tc>
                  <a:txBody>
                    <a:bodyPr/>
                    <a:lstStyle/>
                    <a:p>
                      <a:pPr>
                        <a:lnSpc>
                          <a:spcPct val="115000"/>
                        </a:lnSpc>
                        <a:spcAft>
                          <a:spcPts val="0"/>
                        </a:spcAft>
                      </a:pPr>
                      <a:r>
                        <a:rPr lang="ru-RU" sz="1600" dirty="0" err="1" smtClean="0">
                          <a:solidFill>
                            <a:schemeClr val="accent1">
                              <a:lumMod val="50000"/>
                            </a:schemeClr>
                          </a:solidFill>
                          <a:effectLst/>
                          <a:latin typeface="Times New Roman" pitchFamily="18" charset="0"/>
                          <a:cs typeface="Times New Roman" pitchFamily="18" charset="0"/>
                        </a:rPr>
                        <a:t>Растворимость,%</a:t>
                      </a:r>
                      <a:r>
                        <a:rPr lang="ru-RU" sz="1600" dirty="0" smtClean="0">
                          <a:solidFill>
                            <a:schemeClr val="accent1">
                              <a:lumMod val="50000"/>
                            </a:schemeClr>
                          </a:solidFill>
                          <a:effectLst/>
                          <a:latin typeface="Times New Roman" pitchFamily="18" charset="0"/>
                          <a:cs typeface="Times New Roman" pitchFamily="18" charset="0"/>
                        </a:rPr>
                        <a:t> </a:t>
                      </a:r>
                      <a:r>
                        <a:rPr lang="ru-RU" sz="1600" dirty="0">
                          <a:solidFill>
                            <a:schemeClr val="accent1">
                              <a:lumMod val="50000"/>
                            </a:schemeClr>
                          </a:solidFill>
                          <a:effectLst/>
                          <a:latin typeface="Times New Roman" pitchFamily="18" charset="0"/>
                          <a:cs typeface="Times New Roman" pitchFamily="18" charset="0"/>
                        </a:rPr>
                        <a:t>масс., не менее</a:t>
                      </a:r>
                      <a:endParaRPr lang="ru-RU" sz="1600"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99,0</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99,0</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448" marR="48448" marT="0" marB="0"/>
                </a:tc>
              </a:tr>
              <a:tr h="321908">
                <a:tc>
                  <a:txBody>
                    <a:bodyPr/>
                    <a:lstStyle/>
                    <a:p>
                      <a:pPr>
                        <a:lnSpc>
                          <a:spcPct val="115000"/>
                        </a:lnSpc>
                        <a:spcAft>
                          <a:spcPts val="0"/>
                        </a:spcAft>
                      </a:pPr>
                      <a:r>
                        <a:rPr lang="ru-RU" sz="1600" dirty="0">
                          <a:solidFill>
                            <a:schemeClr val="accent1">
                              <a:lumMod val="50000"/>
                            </a:schemeClr>
                          </a:solidFill>
                          <a:effectLst/>
                          <a:latin typeface="Times New Roman" pitchFamily="18" charset="0"/>
                          <a:cs typeface="Times New Roman" pitchFamily="18" charset="0"/>
                        </a:rPr>
                        <a:t>Температура вспышки,  °С, не менее</a:t>
                      </a:r>
                      <a:endParaRPr lang="ru-RU" sz="1600"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dirty="0" smtClean="0">
                          <a:solidFill>
                            <a:schemeClr val="accent1">
                              <a:lumMod val="50000"/>
                            </a:schemeClr>
                          </a:solidFill>
                          <a:effectLst/>
                          <a:latin typeface="Times New Roman" pitchFamily="18" charset="0"/>
                          <a:cs typeface="Times New Roman" pitchFamily="18" charset="0"/>
                        </a:rPr>
                        <a:t>240</a:t>
                      </a:r>
                      <a:r>
                        <a:rPr lang="ru-RU" sz="1600" b="1" dirty="0">
                          <a:solidFill>
                            <a:schemeClr val="accent1">
                              <a:lumMod val="50000"/>
                            </a:schemeClr>
                          </a:solidFill>
                          <a:effectLst/>
                          <a:latin typeface="Times New Roman" pitchFamily="18" charset="0"/>
                          <a:cs typeface="Times New Roman" pitchFamily="18" charset="0"/>
                        </a:rPr>
                        <a:t> </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240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r>
              <a:tr h="304531">
                <a:tc gridSpan="3">
                  <a:txBody>
                    <a:bodyPr/>
                    <a:lstStyle/>
                    <a:p>
                      <a:pPr algn="ctr">
                        <a:lnSpc>
                          <a:spcPct val="115000"/>
                        </a:lnSpc>
                        <a:spcAft>
                          <a:spcPts val="0"/>
                        </a:spcAft>
                      </a:pPr>
                      <a:r>
                        <a:rPr lang="ru-RU" sz="1600" b="1" i="1" dirty="0">
                          <a:solidFill>
                            <a:schemeClr val="accent1">
                              <a:lumMod val="50000"/>
                            </a:schemeClr>
                          </a:solidFill>
                          <a:effectLst/>
                          <a:latin typeface="Times New Roman" pitchFamily="18" charset="0"/>
                          <a:cs typeface="Times New Roman" pitchFamily="18" charset="0"/>
                        </a:rPr>
                        <a:t>Изменение свойств после прогрева при 163°С в течение 5 часов</a:t>
                      </a:r>
                      <a:endParaRPr lang="ru-RU" sz="1600" b="1" i="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c hMerge="1">
                  <a:txBody>
                    <a:bodyPr/>
                    <a:lstStyle/>
                    <a:p>
                      <a:endParaRPr lang="ru-RU"/>
                    </a:p>
                  </a:txBody>
                  <a:tcPr/>
                </a:tc>
                <a:tc hMerge="1">
                  <a:txBody>
                    <a:bodyPr/>
                    <a:lstStyle/>
                    <a:p>
                      <a:endParaRPr lang="ru-RU"/>
                    </a:p>
                  </a:txBody>
                  <a:tcPr/>
                </a:tc>
              </a:tr>
              <a:tr h="321908">
                <a:tc>
                  <a:txBody>
                    <a:bodyPr/>
                    <a:lstStyle/>
                    <a:p>
                      <a:pPr>
                        <a:lnSpc>
                          <a:spcPct val="115000"/>
                        </a:lnSpc>
                        <a:spcAft>
                          <a:spcPts val="0"/>
                        </a:spcAft>
                      </a:pPr>
                      <a:r>
                        <a:rPr lang="ru-RU" sz="1600" dirty="0">
                          <a:solidFill>
                            <a:schemeClr val="accent1">
                              <a:lumMod val="50000"/>
                            </a:schemeClr>
                          </a:solidFill>
                          <a:effectLst/>
                          <a:latin typeface="Times New Roman" pitchFamily="18" charset="0"/>
                          <a:cs typeface="Times New Roman" pitchFamily="18" charset="0"/>
                        </a:rPr>
                        <a:t>Потеря массы, % масс., не более</a:t>
                      </a:r>
                      <a:endParaRPr lang="ru-RU" sz="1600"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0,8</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0,5</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r>
              <a:tr h="352358">
                <a:tc>
                  <a:txBody>
                    <a:bodyPr/>
                    <a:lstStyle/>
                    <a:p>
                      <a:pPr>
                        <a:lnSpc>
                          <a:spcPct val="115000"/>
                        </a:lnSpc>
                        <a:spcAft>
                          <a:spcPts val="0"/>
                        </a:spcAft>
                      </a:pPr>
                      <a:r>
                        <a:rPr lang="ru-RU" sz="1600" dirty="0">
                          <a:solidFill>
                            <a:schemeClr val="accent1">
                              <a:lumMod val="50000"/>
                            </a:schemeClr>
                          </a:solidFill>
                          <a:effectLst/>
                          <a:latin typeface="Times New Roman" pitchFamily="18" charset="0"/>
                          <a:cs typeface="Times New Roman" pitchFamily="18" charset="0"/>
                        </a:rPr>
                        <a:t>Изменение температуры размягчения,  °С, не более</a:t>
                      </a:r>
                      <a:endParaRPr lang="ru-RU" sz="1600"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9</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 </a:t>
                      </a:r>
                      <a:r>
                        <a:rPr lang="ru-RU" sz="1600" b="1" dirty="0" smtClean="0">
                          <a:solidFill>
                            <a:schemeClr val="accent1">
                              <a:lumMod val="50000"/>
                            </a:schemeClr>
                          </a:solidFill>
                          <a:effectLst/>
                          <a:latin typeface="Times New Roman" pitchFamily="18" charset="0"/>
                          <a:cs typeface="Times New Roman" pitchFamily="18" charset="0"/>
                        </a:rPr>
                        <a:t>9</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r>
              <a:tr h="490974">
                <a:tc>
                  <a:txBody>
                    <a:bodyPr/>
                    <a:lstStyle/>
                    <a:p>
                      <a:pPr>
                        <a:lnSpc>
                          <a:spcPct val="115000"/>
                        </a:lnSpc>
                        <a:spcAft>
                          <a:spcPts val="0"/>
                        </a:spcAft>
                      </a:pPr>
                      <a:r>
                        <a:rPr lang="ru-RU" sz="1600">
                          <a:solidFill>
                            <a:schemeClr val="accent1">
                              <a:lumMod val="50000"/>
                            </a:schemeClr>
                          </a:solidFill>
                          <a:effectLst/>
                          <a:latin typeface="Times New Roman" pitchFamily="18" charset="0"/>
                          <a:cs typeface="Times New Roman" pitchFamily="18" charset="0"/>
                        </a:rPr>
                        <a:t>Остаточная пенетрации при 25°С, не более</a:t>
                      </a:r>
                      <a:endParaRPr lang="ru-RU" sz="1600">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a:solidFill>
                            <a:schemeClr val="accent1">
                              <a:lumMod val="50000"/>
                            </a:schemeClr>
                          </a:solidFill>
                          <a:effectLst/>
                          <a:latin typeface="Times New Roman" pitchFamily="18" charset="0"/>
                          <a:cs typeface="Times New Roman" pitchFamily="18" charset="0"/>
                        </a:rPr>
                        <a:t>46</a:t>
                      </a:r>
                      <a:endParaRPr lang="ru-RU" sz="1600" b="1">
                        <a:solidFill>
                          <a:schemeClr val="accent1">
                            <a:lumMod val="50000"/>
                          </a:schemeClr>
                        </a:solidFill>
                        <a:effectLst/>
                        <a:latin typeface="Times New Roman" pitchFamily="18" charset="0"/>
                        <a:ea typeface="Calibri"/>
                        <a:cs typeface="Times New Roman" pitchFamily="18" charset="0"/>
                      </a:endParaRPr>
                    </a:p>
                  </a:txBody>
                  <a:tcPr marL="48448" marR="48448" marT="0" marB="0"/>
                </a:tc>
                <a:tc>
                  <a:txBody>
                    <a:bodyPr/>
                    <a:lstStyle/>
                    <a:p>
                      <a:pPr algn="ctr">
                        <a:lnSpc>
                          <a:spcPct val="115000"/>
                        </a:lnSpc>
                        <a:spcAft>
                          <a:spcPts val="0"/>
                        </a:spcAft>
                      </a:pPr>
                      <a:r>
                        <a:rPr lang="ru-RU" sz="1600" b="1" dirty="0">
                          <a:solidFill>
                            <a:schemeClr val="accent1">
                              <a:lumMod val="50000"/>
                            </a:schemeClr>
                          </a:solidFill>
                          <a:effectLst/>
                          <a:latin typeface="Times New Roman" pitchFamily="18" charset="0"/>
                          <a:cs typeface="Times New Roman" pitchFamily="18" charset="0"/>
                        </a:rPr>
                        <a:t>50</a:t>
                      </a:r>
                      <a:endParaRPr lang="ru-RU" sz="1600" b="1" dirty="0">
                        <a:solidFill>
                          <a:schemeClr val="accent1">
                            <a:lumMod val="50000"/>
                          </a:schemeClr>
                        </a:solidFill>
                        <a:effectLst/>
                        <a:latin typeface="Times New Roman" pitchFamily="18" charset="0"/>
                        <a:ea typeface="Calibri"/>
                        <a:cs typeface="Times New Roman" pitchFamily="18" charset="0"/>
                      </a:endParaRPr>
                    </a:p>
                  </a:txBody>
                  <a:tcPr marL="48448" marR="48448" marT="0" marB="0"/>
                </a:tc>
              </a:tr>
            </a:tbl>
          </a:graphicData>
        </a:graphic>
      </p:graphicFrame>
      <p:sp>
        <p:nvSpPr>
          <p:cNvPr id="3" name="Прямоугольник 2"/>
          <p:cNvSpPr/>
          <p:nvPr/>
        </p:nvSpPr>
        <p:spPr>
          <a:xfrm>
            <a:off x="251520" y="188640"/>
            <a:ext cx="8280920" cy="830997"/>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ru-RU" sz="2400" b="1" dirty="0" smtClean="0">
                <a:latin typeface="Times New Roman" pitchFamily="18" charset="0"/>
                <a:cs typeface="Times New Roman" pitchFamily="18" charset="0"/>
              </a:rPr>
              <a:t>Основные физико-химические показатели, определяющие качество битумов, применяемых в Республике Беларусь</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299101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796908"/>
          </a:xfrm>
        </p:spPr>
        <p:style>
          <a:lnRef idx="1">
            <a:schemeClr val="accent5"/>
          </a:lnRef>
          <a:fillRef idx="3">
            <a:schemeClr val="accent5"/>
          </a:fillRef>
          <a:effectRef idx="2">
            <a:schemeClr val="accent5"/>
          </a:effectRef>
          <a:fontRef idx="minor">
            <a:schemeClr val="lt1"/>
          </a:fontRef>
        </p:style>
        <p:txBody>
          <a:bodyPr>
            <a:normAutofit/>
          </a:bodyPr>
          <a:lstStyle/>
          <a:p>
            <a:r>
              <a:rPr lang="ru-RU" sz="2800" b="1" dirty="0" smtClean="0">
                <a:latin typeface="Times New Roman" pitchFamily="18" charset="0"/>
                <a:cs typeface="Times New Roman" pitchFamily="18" charset="0"/>
              </a:rPr>
              <a:t>Недостатки вязких дорожных битумов</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457200" y="1600200"/>
            <a:ext cx="8229600" cy="4853136"/>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nSpc>
                <a:spcPct val="150000"/>
              </a:lnSpc>
            </a:pPr>
            <a:r>
              <a:rPr lang="ru-RU" sz="1800" b="1" dirty="0" smtClean="0">
                <a:latin typeface="Times New Roman" pitchFamily="18" charset="0"/>
                <a:cs typeface="Times New Roman" pitchFamily="18" charset="0"/>
              </a:rPr>
              <a:t>Низкая устойчивость к высоким летним температурам (</a:t>
            </a:r>
            <a:r>
              <a:rPr lang="ru-RU" sz="1800" b="1" dirty="0" err="1" smtClean="0">
                <a:latin typeface="Times New Roman" pitchFamily="18" charset="0"/>
                <a:cs typeface="Times New Roman" pitchFamily="18" charset="0"/>
              </a:rPr>
              <a:t>КиШ</a:t>
            </a:r>
            <a:r>
              <a:rPr lang="ru-RU" sz="1800" b="1" dirty="0" smtClean="0">
                <a:latin typeface="Times New Roman" pitchFamily="18" charset="0"/>
                <a:cs typeface="Times New Roman" pitchFamily="18" charset="0"/>
              </a:rPr>
              <a:t> 50-51</a:t>
            </a:r>
            <a:r>
              <a:rPr lang="ru-RU" sz="1800" b="1" baseline="30000" dirty="0" smtClean="0">
                <a:latin typeface="Times New Roman" pitchFamily="18" charset="0"/>
                <a:cs typeface="Times New Roman" pitchFamily="18" charset="0"/>
              </a:rPr>
              <a:t>о</a:t>
            </a:r>
            <a:r>
              <a:rPr lang="ru-RU" sz="1800" b="1" dirty="0" smtClean="0">
                <a:latin typeface="Times New Roman" pitchFamily="18" charset="0"/>
                <a:cs typeface="Times New Roman" pitchFamily="18" charset="0"/>
              </a:rPr>
              <a:t>С, однако покрытие может прогреться и до 70</a:t>
            </a:r>
            <a:r>
              <a:rPr lang="ru-RU" sz="1800" b="1" baseline="30000" dirty="0" smtClean="0">
                <a:latin typeface="Times New Roman" pitchFamily="18" charset="0"/>
                <a:cs typeface="Times New Roman" pitchFamily="18" charset="0"/>
              </a:rPr>
              <a:t>о</a:t>
            </a:r>
            <a:r>
              <a:rPr lang="ru-RU" sz="1800" b="1" dirty="0" smtClean="0">
                <a:latin typeface="Times New Roman" pitchFamily="18" charset="0"/>
                <a:cs typeface="Times New Roman" pitchFamily="18" charset="0"/>
              </a:rPr>
              <a:t>С)</a:t>
            </a:r>
            <a:r>
              <a:rPr lang="en-US" sz="1800" b="1" dirty="0" smtClean="0">
                <a:latin typeface="Times New Roman" pitchFamily="18" charset="0"/>
                <a:cs typeface="Times New Roman" pitchFamily="18" charset="0"/>
              </a:rPr>
              <a:t>;</a:t>
            </a:r>
            <a:endParaRPr lang="ru-RU" sz="1800" b="1" dirty="0" smtClean="0">
              <a:latin typeface="Times New Roman" pitchFamily="18" charset="0"/>
              <a:cs typeface="Times New Roman" pitchFamily="18" charset="0"/>
            </a:endParaRPr>
          </a:p>
          <a:p>
            <a:pPr>
              <a:lnSpc>
                <a:spcPct val="150000"/>
              </a:lnSpc>
            </a:pPr>
            <a:r>
              <a:rPr lang="ru-RU" sz="1800" b="1" dirty="0" smtClean="0">
                <a:latin typeface="Times New Roman" pitchFamily="18" charset="0"/>
                <a:cs typeface="Times New Roman" pitchFamily="18" charset="0"/>
              </a:rPr>
              <a:t>Повышенная хрупкость при низких температурах (</a:t>
            </a:r>
            <a:r>
              <a:rPr lang="ru-RU" sz="1800" b="1" dirty="0" err="1" smtClean="0">
                <a:latin typeface="Times New Roman" pitchFamily="18" charset="0"/>
                <a:cs typeface="Times New Roman" pitchFamily="18" charset="0"/>
              </a:rPr>
              <a:t>Тхр=</a:t>
            </a:r>
            <a:r>
              <a:rPr lang="ru-RU" sz="1800" b="1" dirty="0" smtClean="0">
                <a:latin typeface="Times New Roman" pitchFamily="18" charset="0"/>
                <a:cs typeface="Times New Roman" pitchFamily="18" charset="0"/>
              </a:rPr>
              <a:t> -15-(-20)</a:t>
            </a:r>
            <a:r>
              <a:rPr lang="ru-RU" sz="1800" b="1" baseline="30000" dirty="0">
                <a:latin typeface="Times New Roman" pitchFamily="18" charset="0"/>
                <a:cs typeface="Times New Roman" pitchFamily="18" charset="0"/>
              </a:rPr>
              <a:t> </a:t>
            </a:r>
            <a:r>
              <a:rPr lang="ru-RU" sz="1800" b="1" baseline="30000" dirty="0" err="1" smtClean="0">
                <a:latin typeface="Times New Roman" pitchFamily="18" charset="0"/>
                <a:cs typeface="Times New Roman" pitchFamily="18" charset="0"/>
              </a:rPr>
              <a:t>о</a:t>
            </a:r>
            <a:r>
              <a:rPr lang="ru-RU" sz="1800" b="1" dirty="0" err="1" smtClean="0">
                <a:latin typeface="Times New Roman" pitchFamily="18" charset="0"/>
                <a:cs typeface="Times New Roman" pitchFamily="18" charset="0"/>
              </a:rPr>
              <a:t>С</a:t>
            </a:r>
            <a:r>
              <a:rPr lang="ru-RU" sz="1800" b="1" dirty="0" smtClean="0">
                <a:latin typeface="Times New Roman" pitchFamily="18" charset="0"/>
                <a:cs typeface="Times New Roman" pitchFamily="18" charset="0"/>
              </a:rPr>
              <a:t>, хотя в зимних условиях температура верхних слоев дорожной одежды может достигать -30</a:t>
            </a:r>
            <a:r>
              <a:rPr lang="ru-RU" sz="1800" b="1" baseline="30000" dirty="0" smtClean="0">
                <a:latin typeface="Times New Roman" pitchFamily="18" charset="0"/>
                <a:cs typeface="Times New Roman" pitchFamily="18" charset="0"/>
              </a:rPr>
              <a:t>о</a:t>
            </a:r>
            <a:r>
              <a:rPr lang="ru-RU" sz="1800" b="1" dirty="0" smtClean="0">
                <a:latin typeface="Times New Roman" pitchFamily="18" charset="0"/>
                <a:cs typeface="Times New Roman" pitchFamily="18" charset="0"/>
              </a:rPr>
              <a:t>С)</a:t>
            </a:r>
            <a:r>
              <a:rPr lang="en-US" sz="1800" b="1" dirty="0" smtClean="0">
                <a:latin typeface="Times New Roman" pitchFamily="18" charset="0"/>
                <a:cs typeface="Times New Roman" pitchFamily="18" charset="0"/>
              </a:rPr>
              <a:t>;</a:t>
            </a:r>
            <a:endParaRPr lang="ru-RU" sz="1800" b="1" dirty="0" smtClean="0">
              <a:latin typeface="Times New Roman" pitchFamily="18" charset="0"/>
              <a:cs typeface="Times New Roman" pitchFamily="18" charset="0"/>
            </a:endParaRPr>
          </a:p>
          <a:p>
            <a:pPr>
              <a:lnSpc>
                <a:spcPct val="150000"/>
              </a:lnSpc>
            </a:pPr>
            <a:r>
              <a:rPr lang="ru-RU" sz="1800" b="1" dirty="0" smtClean="0">
                <a:latin typeface="Times New Roman" pitchFamily="18" charset="0"/>
                <a:cs typeface="Times New Roman" pitchFamily="18" charset="0"/>
              </a:rPr>
              <a:t>Интенсивное старение битума в процессе приготовления и укладки асфальтобетонных смесей;</a:t>
            </a:r>
          </a:p>
          <a:p>
            <a:pPr>
              <a:lnSpc>
                <a:spcPct val="150000"/>
              </a:lnSpc>
            </a:pPr>
            <a:r>
              <a:rPr lang="ru-RU" sz="1800" b="1" dirty="0" smtClean="0">
                <a:latin typeface="Times New Roman" pitchFamily="18" charset="0"/>
                <a:cs typeface="Times New Roman" pitchFamily="18" charset="0"/>
              </a:rPr>
              <a:t>Недостаточная прочность сцепления относительно поверхности минеральных материалов</a:t>
            </a:r>
            <a:r>
              <a:rPr lang="en-US" sz="1800" b="1" dirty="0" smtClean="0">
                <a:latin typeface="Times New Roman" pitchFamily="18" charset="0"/>
                <a:cs typeface="Times New Roman" pitchFamily="18" charset="0"/>
              </a:rPr>
              <a:t>;</a:t>
            </a:r>
            <a:endParaRPr lang="ru-RU" sz="1800" b="1" dirty="0" smtClean="0">
              <a:latin typeface="Times New Roman" pitchFamily="18" charset="0"/>
              <a:cs typeface="Times New Roman" pitchFamily="18" charset="0"/>
            </a:endParaRPr>
          </a:p>
          <a:p>
            <a:pPr>
              <a:lnSpc>
                <a:spcPct val="150000"/>
              </a:lnSpc>
            </a:pPr>
            <a:r>
              <a:rPr lang="ru-RU" sz="1800" b="1" dirty="0" smtClean="0">
                <a:latin typeface="Times New Roman" pitchFamily="18" charset="0"/>
                <a:cs typeface="Times New Roman" pitchFamily="18" charset="0"/>
              </a:rPr>
              <a:t>Отсутствие эластических свойств</a:t>
            </a:r>
            <a:r>
              <a:rPr lang="en-US" sz="1800" b="1" dirty="0" smtClean="0">
                <a:latin typeface="Times New Roman" pitchFamily="18" charset="0"/>
                <a:cs typeface="Times New Roman" pitchFamily="18" charset="0"/>
              </a:rPr>
              <a:t>;</a:t>
            </a:r>
            <a:endParaRPr lang="ru-RU" sz="1800" b="1" dirty="0" smtClean="0">
              <a:latin typeface="Times New Roman" pitchFamily="18" charset="0"/>
              <a:cs typeface="Times New Roman" pitchFamily="18" charset="0"/>
            </a:endParaRPr>
          </a:p>
          <a:p>
            <a:pPr>
              <a:lnSpc>
                <a:spcPct val="150000"/>
              </a:lnSpc>
            </a:pPr>
            <a:r>
              <a:rPr lang="ru-RU" sz="1800" b="1" dirty="0" smtClean="0">
                <a:latin typeface="Times New Roman" pitchFamily="18" charset="0"/>
                <a:cs typeface="Times New Roman" pitchFamily="18" charset="0"/>
              </a:rPr>
              <a:t>Отсутствие параметров, отражающих поведение битума в составе асфальтобетона при эксплуатации.</a:t>
            </a:r>
            <a:endParaRPr lang="ru-RU" sz="1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6084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00108"/>
            <a:ext cx="9144000" cy="1143000"/>
          </a:xfrm>
        </p:spPr>
        <p:style>
          <a:lnRef idx="1">
            <a:schemeClr val="accent5"/>
          </a:lnRef>
          <a:fillRef idx="2">
            <a:schemeClr val="accent5"/>
          </a:fillRef>
          <a:effectRef idx="1">
            <a:schemeClr val="accent5"/>
          </a:effectRef>
          <a:fontRef idx="minor">
            <a:schemeClr val="dk1"/>
          </a:fontRef>
        </p:style>
        <p:txBody>
          <a:bodyPr>
            <a:noAutofit/>
          </a:bodyPr>
          <a:lstStyle/>
          <a:p>
            <a:r>
              <a:rPr lang="ru-RU" sz="2200" b="1" dirty="0" smtClean="0">
                <a:latin typeface="Times New Roman" pitchFamily="18" charset="0"/>
                <a:cs typeface="Times New Roman" pitchFamily="18" charset="0"/>
              </a:rPr>
              <a:t>Полимерно-битумные вяжущие(ПБВ) </a:t>
            </a:r>
            <a:r>
              <a:rPr lang="ru-RU" sz="2200" dirty="0" smtClean="0">
                <a:latin typeface="Times New Roman" pitchFamily="18" charset="0"/>
                <a:cs typeface="Times New Roman" pitchFamily="18" charset="0"/>
              </a:rPr>
              <a:t>– это вяжущие приготовленные на вязком дорожном битуме с добавлением полимерных модификаторов, преимущественно СБС, и поверхностно-активных веществ.</a:t>
            </a:r>
            <a:endParaRPr lang="ru-RU" sz="2200" dirty="0">
              <a:latin typeface="Times New Roman" pitchFamily="18" charset="0"/>
              <a:cs typeface="Times New Roman" pitchFamily="18" charset="0"/>
            </a:endParaRPr>
          </a:p>
        </p:txBody>
      </p:sp>
      <p:sp>
        <p:nvSpPr>
          <p:cNvPr id="3" name="Объект 2"/>
          <p:cNvSpPr>
            <a:spLocks noGrp="1"/>
          </p:cNvSpPr>
          <p:nvPr>
            <p:ph idx="1"/>
          </p:nvPr>
        </p:nvSpPr>
        <p:spPr>
          <a:xfrm>
            <a:off x="2428860" y="2214554"/>
            <a:ext cx="3707904" cy="532656"/>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0" indent="0" algn="ctr">
              <a:buNone/>
            </a:pPr>
            <a:r>
              <a:rPr lang="ru-RU" sz="2600" b="1" dirty="0" smtClean="0">
                <a:latin typeface="Times New Roman" pitchFamily="18" charset="0"/>
                <a:cs typeface="Times New Roman" pitchFamily="18" charset="0"/>
              </a:rPr>
              <a:t>Способы приготовления ПБВ:</a:t>
            </a:r>
          </a:p>
          <a:p>
            <a:pPr marL="0" indent="0">
              <a:buNone/>
            </a:pPr>
            <a:endParaRPr lang="ru-RU" sz="1600" u="sng" dirty="0">
              <a:latin typeface="Times New Roman" pitchFamily="18" charset="0"/>
              <a:cs typeface="Times New Roman" pitchFamily="18" charset="0"/>
            </a:endParaRPr>
          </a:p>
        </p:txBody>
      </p:sp>
      <p:cxnSp>
        <p:nvCxnSpPr>
          <p:cNvPr id="5" name="Прямая со стрелкой 4"/>
          <p:cNvCxnSpPr/>
          <p:nvPr/>
        </p:nvCxnSpPr>
        <p:spPr>
          <a:xfrm flipH="1">
            <a:off x="2071670" y="2786058"/>
            <a:ext cx="2160240" cy="216024"/>
          </a:xfrm>
          <a:prstGeom prst="straightConnector1">
            <a:avLst/>
          </a:prstGeom>
          <a:ln w="50800">
            <a:solidFill>
              <a:schemeClr val="tx2">
                <a:lumMod val="60000"/>
                <a:lumOff val="4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4231910" y="2786058"/>
            <a:ext cx="2088232" cy="216024"/>
          </a:xfrm>
          <a:prstGeom prst="straightConnector1">
            <a:avLst/>
          </a:prstGeom>
          <a:ln w="50800">
            <a:solidFill>
              <a:schemeClr val="tx2">
                <a:lumMod val="60000"/>
                <a:lumOff val="4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3284984"/>
            <a:ext cx="4211960" cy="1077218"/>
          </a:xfrm>
          <a:prstGeom prst="rect">
            <a:avLst/>
          </a:prstGeom>
          <a:gradFill>
            <a:gsLst>
              <a:gs pos="0">
                <a:schemeClr val="accent5">
                  <a:tint val="50000"/>
                  <a:satMod val="300000"/>
                  <a:alpha val="3900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ru-RU" sz="1600" b="1" dirty="0" smtClean="0">
                <a:latin typeface="Times New Roman" pitchFamily="18" charset="0"/>
                <a:cs typeface="Times New Roman" pitchFamily="18" charset="0"/>
              </a:rPr>
              <a:t>К вязкому дорожному битуму добавляют пластификатор, чаще индустриальное масло для получения более жидкой среды и затем полимерный модификатор</a:t>
            </a:r>
            <a:endParaRPr lang="ru-RU" sz="1600" b="1" dirty="0">
              <a:latin typeface="Times New Roman" pitchFamily="18" charset="0"/>
              <a:cs typeface="Times New Roman" pitchFamily="18" charset="0"/>
            </a:endParaRPr>
          </a:p>
        </p:txBody>
      </p:sp>
      <p:sp>
        <p:nvSpPr>
          <p:cNvPr id="11" name="TextBox 10"/>
          <p:cNvSpPr txBox="1"/>
          <p:nvPr/>
        </p:nvSpPr>
        <p:spPr>
          <a:xfrm>
            <a:off x="5796136" y="3284984"/>
            <a:ext cx="3347864" cy="1077218"/>
          </a:xfrm>
          <a:prstGeom prst="rect">
            <a:avLst/>
          </a:prstGeom>
          <a:gradFill>
            <a:gsLst>
              <a:gs pos="0">
                <a:schemeClr val="accent5">
                  <a:tint val="50000"/>
                  <a:satMod val="300000"/>
                  <a:alpha val="3900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ru-RU" sz="1600" b="1" dirty="0" smtClean="0">
                <a:latin typeface="Times New Roman" pitchFamily="18" charset="0"/>
                <a:cs typeface="Times New Roman" pitchFamily="18" charset="0"/>
              </a:rPr>
              <a:t>Первоначально используется более жидкое нефтяное сырье в которое вводится полимерный модификатор</a:t>
            </a:r>
            <a:endParaRPr lang="ru-RU" sz="1600" b="1" dirty="0">
              <a:latin typeface="Times New Roman" pitchFamily="18" charset="0"/>
              <a:cs typeface="Times New Roman" pitchFamily="18" charset="0"/>
            </a:endParaRPr>
          </a:p>
        </p:txBody>
      </p:sp>
      <p:sp>
        <p:nvSpPr>
          <p:cNvPr id="12" name="TextBox 11"/>
          <p:cNvSpPr txBox="1"/>
          <p:nvPr/>
        </p:nvSpPr>
        <p:spPr>
          <a:xfrm>
            <a:off x="0" y="4488120"/>
            <a:ext cx="9144000" cy="236988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000" b="1" dirty="0" smtClean="0">
                <a:latin typeface="Times New Roman" pitchFamily="18" charset="0"/>
                <a:cs typeface="Times New Roman" pitchFamily="18" charset="0"/>
              </a:rPr>
              <a:t>Недостатки технологии приготовления ПБВ при применении пластификаторов:</a:t>
            </a:r>
          </a:p>
          <a:p>
            <a:pPr marL="285750" indent="-285750" algn="just">
              <a:buFont typeface="Arial" pitchFamily="34" charset="0"/>
              <a:buChar char="•"/>
            </a:pPr>
            <a:r>
              <a:rPr lang="ru-RU" dirty="0">
                <a:latin typeface="Times New Roman" pitchFamily="18" charset="0"/>
                <a:cs typeface="Times New Roman" pitchFamily="18" charset="0"/>
              </a:rPr>
              <a:t> </a:t>
            </a:r>
            <a:r>
              <a:rPr lang="ru-RU" b="1" dirty="0" smtClean="0">
                <a:latin typeface="Times New Roman" pitchFamily="18" charset="0"/>
                <a:cs typeface="Times New Roman" pitchFamily="18" charset="0"/>
              </a:rPr>
              <a:t>Отсутствие термодинамической устойчивости из-за нарушение компонентного состава битума;</a:t>
            </a:r>
          </a:p>
          <a:p>
            <a:pPr marL="285750" indent="-285750" algn="just">
              <a:buFont typeface="Arial" pitchFamily="34" charset="0"/>
              <a:buChar char="•"/>
            </a:pPr>
            <a:r>
              <a:rPr lang="ru-RU" b="1" dirty="0" smtClean="0">
                <a:latin typeface="Times New Roman" pitchFamily="18" charset="0"/>
                <a:cs typeface="Times New Roman" pitchFamily="18" charset="0"/>
              </a:rPr>
              <a:t>Снижение когезионной прочности и его модуля упругости;</a:t>
            </a:r>
          </a:p>
          <a:p>
            <a:pPr marL="285750" indent="-285750" algn="just">
              <a:buFont typeface="Arial" pitchFamily="34" charset="0"/>
              <a:buChar char="•"/>
            </a:pPr>
            <a:r>
              <a:rPr lang="ru-RU" b="1" dirty="0" smtClean="0">
                <a:latin typeface="Times New Roman" pitchFamily="18" charset="0"/>
                <a:cs typeface="Times New Roman" pitchFamily="18" charset="0"/>
              </a:rPr>
              <a:t>Снижение жесткости асфальтобетона и его модуля упругости, ухудшение устойчивости к </a:t>
            </a:r>
            <a:r>
              <a:rPr lang="ru-RU" b="1" dirty="0" err="1" smtClean="0">
                <a:latin typeface="Times New Roman" pitchFamily="18" charset="0"/>
                <a:cs typeface="Times New Roman" pitchFamily="18" charset="0"/>
              </a:rPr>
              <a:t>колееобразованию</a:t>
            </a:r>
            <a:endParaRPr lang="ru-RU" b="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13" name="Объект 2"/>
          <p:cNvSpPr txBox="1">
            <a:spLocks/>
          </p:cNvSpPr>
          <p:nvPr/>
        </p:nvSpPr>
        <p:spPr>
          <a:xfrm>
            <a:off x="1785918" y="214290"/>
            <a:ext cx="5472608" cy="532656"/>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3000" b="1" dirty="0" smtClean="0">
                <a:latin typeface="Times New Roman" pitchFamily="18" charset="0"/>
                <a:cs typeface="Times New Roman" pitchFamily="18" charset="0"/>
              </a:rPr>
              <a:t>Полимерно-битумные</a:t>
            </a:r>
            <a:r>
              <a:rPr lang="ru-RU" sz="3000" u="sng" dirty="0" smtClean="0">
                <a:latin typeface="Times New Roman" pitchFamily="18" charset="0"/>
                <a:cs typeface="Times New Roman" pitchFamily="18" charset="0"/>
              </a:rPr>
              <a:t> </a:t>
            </a:r>
            <a:r>
              <a:rPr lang="ru-RU" sz="3000" b="1" dirty="0" smtClean="0">
                <a:latin typeface="Times New Roman" pitchFamily="18" charset="0"/>
                <a:cs typeface="Times New Roman" pitchFamily="18" charset="0"/>
              </a:rPr>
              <a:t>вяжущие</a:t>
            </a:r>
            <a:r>
              <a:rPr lang="ru-RU" sz="3000" u="sng" dirty="0" smtClean="0">
                <a:latin typeface="Times New Roman" pitchFamily="18" charset="0"/>
                <a:cs typeface="Times New Roman" pitchFamily="18" charset="0"/>
              </a:rPr>
              <a:t> </a:t>
            </a:r>
            <a:endParaRPr kumimoji="0" lang="ru-RU" sz="3000" b="0" i="0" u="sng"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6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5" name="Прямая соединительная линия 14"/>
          <p:cNvCxnSpPr/>
          <p:nvPr/>
        </p:nvCxnSpPr>
        <p:spPr>
          <a:xfrm>
            <a:off x="1071538" y="4857760"/>
            <a:ext cx="70009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3500430" y="5143512"/>
            <a:ext cx="207170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21120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 стрелкой 12"/>
          <p:cNvCxnSpPr/>
          <p:nvPr/>
        </p:nvCxnSpPr>
        <p:spPr>
          <a:xfrm rot="5400000">
            <a:off x="2393935" y="2249479"/>
            <a:ext cx="2071702" cy="1588"/>
          </a:xfrm>
          <a:prstGeom prst="straightConnector1">
            <a:avLst/>
          </a:prstGeom>
          <a:ln w="63500">
            <a:solidFill>
              <a:schemeClr val="tx2">
                <a:lumMod val="40000"/>
                <a:lumOff val="6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6994612" y="2857496"/>
            <a:ext cx="2066528" cy="18263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latin typeface="Times New Roman" pitchFamily="18" charset="0"/>
              <a:cs typeface="Times New Roman" pitchFamily="18" charset="0"/>
            </a:endParaRPr>
          </a:p>
        </p:txBody>
      </p:sp>
      <p:sp>
        <p:nvSpPr>
          <p:cNvPr id="16" name="Прямоугольник 15"/>
          <p:cNvSpPr/>
          <p:nvPr/>
        </p:nvSpPr>
        <p:spPr>
          <a:xfrm>
            <a:off x="4929190" y="3439830"/>
            <a:ext cx="1944216" cy="182633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latin typeface="Times New Roman" pitchFamily="18" charset="0"/>
              <a:cs typeface="Times New Roman" pitchFamily="18" charset="0"/>
            </a:endParaRPr>
          </a:p>
        </p:txBody>
      </p:sp>
      <p:sp>
        <p:nvSpPr>
          <p:cNvPr id="14" name="Прямоугольник 13"/>
          <p:cNvSpPr/>
          <p:nvPr/>
        </p:nvSpPr>
        <p:spPr>
          <a:xfrm>
            <a:off x="2500298" y="3439830"/>
            <a:ext cx="2088232" cy="18263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latin typeface="Times New Roman" pitchFamily="18" charset="0"/>
              <a:cs typeface="Times New Roman" pitchFamily="18" charset="0"/>
            </a:endParaRPr>
          </a:p>
        </p:txBody>
      </p:sp>
      <p:sp>
        <p:nvSpPr>
          <p:cNvPr id="3" name="Прямоугольник 2"/>
          <p:cNvSpPr/>
          <p:nvPr/>
        </p:nvSpPr>
        <p:spPr>
          <a:xfrm>
            <a:off x="179512" y="2857496"/>
            <a:ext cx="2123728" cy="182633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latin typeface="Times New Roman" pitchFamily="18" charset="0"/>
              <a:cs typeface="Times New Roman" pitchFamily="18" charset="0"/>
            </a:endParaRPr>
          </a:p>
        </p:txBody>
      </p:sp>
      <p:sp>
        <p:nvSpPr>
          <p:cNvPr id="2" name="Заголовок 1"/>
          <p:cNvSpPr>
            <a:spLocks noGrp="1"/>
          </p:cNvSpPr>
          <p:nvPr>
            <p:ph type="title"/>
          </p:nvPr>
        </p:nvSpPr>
        <p:spPr>
          <a:xfrm>
            <a:off x="323528" y="188640"/>
            <a:ext cx="8496944" cy="936104"/>
          </a:xfrm>
        </p:spPr>
        <p:style>
          <a:lnRef idx="1">
            <a:schemeClr val="accent5"/>
          </a:lnRef>
          <a:fillRef idx="3">
            <a:schemeClr val="accent5"/>
          </a:fillRef>
          <a:effectRef idx="2">
            <a:schemeClr val="accent5"/>
          </a:effectRef>
          <a:fontRef idx="minor">
            <a:schemeClr val="lt1"/>
          </a:fontRef>
        </p:style>
        <p:txBody>
          <a:bodyPr>
            <a:normAutofit/>
          </a:bodyPr>
          <a:lstStyle/>
          <a:p>
            <a:r>
              <a:rPr lang="ru-RU" sz="2400" b="1" dirty="0" smtClean="0">
                <a:latin typeface="Times New Roman" pitchFamily="18" charset="0"/>
                <a:cs typeface="Times New Roman" pitchFamily="18" charset="0"/>
              </a:rPr>
              <a:t>Модификаторы применяемые для приготовления полимерно-битумных вяжущих</a:t>
            </a:r>
            <a:endParaRPr lang="ru-RU" sz="2400" b="1" dirty="0">
              <a:latin typeface="Times New Roman" pitchFamily="18" charset="0"/>
              <a:cs typeface="Times New Roman" pitchFamily="18" charset="0"/>
            </a:endParaRPr>
          </a:p>
        </p:txBody>
      </p:sp>
      <p:cxnSp>
        <p:nvCxnSpPr>
          <p:cNvPr id="5" name="Прямая соединительная линия 4"/>
          <p:cNvCxnSpPr/>
          <p:nvPr/>
        </p:nvCxnSpPr>
        <p:spPr>
          <a:xfrm>
            <a:off x="683568" y="1196752"/>
            <a:ext cx="7776864" cy="0"/>
          </a:xfrm>
          <a:prstGeom prst="line">
            <a:avLst/>
          </a:prstGeom>
          <a:ln w="63500">
            <a:solidFill>
              <a:schemeClr val="tx2">
                <a:lumMod val="40000"/>
                <a:lumOff val="6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16200000" flipH="1">
            <a:off x="-59976" y="1940296"/>
            <a:ext cx="1517868" cy="30780"/>
          </a:xfrm>
          <a:prstGeom prst="straightConnector1">
            <a:avLst/>
          </a:prstGeom>
          <a:ln w="63500">
            <a:solidFill>
              <a:schemeClr val="tx2">
                <a:lumMod val="40000"/>
                <a:lumOff val="6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16200000" flipH="1">
            <a:off x="7693438" y="1978406"/>
            <a:ext cx="1589306" cy="25998"/>
          </a:xfrm>
          <a:prstGeom prst="straightConnector1">
            <a:avLst/>
          </a:prstGeom>
          <a:ln w="63500">
            <a:solidFill>
              <a:schemeClr val="tx2">
                <a:lumMod val="40000"/>
                <a:lumOff val="6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9512" y="3000372"/>
            <a:ext cx="2123728" cy="1384995"/>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Термопластичные </a:t>
            </a:r>
            <a:r>
              <a:rPr lang="ru-RU" b="1" dirty="0">
                <a:latin typeface="Times New Roman" pitchFamily="18" charset="0"/>
                <a:cs typeface="Times New Roman" pitchFamily="18" charset="0"/>
              </a:rPr>
              <a:t>э</a:t>
            </a:r>
            <a:r>
              <a:rPr lang="ru-RU" b="1" dirty="0" smtClean="0">
                <a:latin typeface="Times New Roman" pitchFamily="18" charset="0"/>
                <a:cs typeface="Times New Roman" pitchFamily="18" charset="0"/>
              </a:rPr>
              <a:t>ластомеры </a:t>
            </a:r>
          </a:p>
          <a:p>
            <a:pPr algn="ctr"/>
            <a:r>
              <a:rPr lang="ru-RU" sz="1600" dirty="0" smtClean="0">
                <a:latin typeface="Times New Roman" pitchFamily="18" charset="0"/>
                <a:cs typeface="Times New Roman" pitchFamily="18" charset="0"/>
              </a:rPr>
              <a:t>(СБС, </a:t>
            </a:r>
            <a:r>
              <a:rPr lang="ru-RU" sz="1600" dirty="0" err="1" smtClean="0">
                <a:latin typeface="Times New Roman" pitchFamily="18" charset="0"/>
                <a:cs typeface="Times New Roman" pitchFamily="18" charset="0"/>
              </a:rPr>
              <a:t>Элвалой</a:t>
            </a:r>
            <a:r>
              <a:rPr lang="ru-RU" sz="1600" dirty="0" smtClean="0">
                <a:latin typeface="Times New Roman" pitchFamily="18" charset="0"/>
                <a:cs typeface="Times New Roman" pitchFamily="18" charset="0"/>
              </a:rPr>
              <a:t>, бутадиен стирольный каучук)</a:t>
            </a:r>
            <a:endParaRPr lang="ru-RU" sz="1600" dirty="0">
              <a:latin typeface="Times New Roman" pitchFamily="18" charset="0"/>
              <a:cs typeface="Times New Roman" pitchFamily="18" charset="0"/>
            </a:endParaRPr>
          </a:p>
        </p:txBody>
      </p:sp>
      <p:sp>
        <p:nvSpPr>
          <p:cNvPr id="23" name="TextBox 22"/>
          <p:cNvSpPr txBox="1"/>
          <p:nvPr/>
        </p:nvSpPr>
        <p:spPr>
          <a:xfrm>
            <a:off x="2428860" y="3653574"/>
            <a:ext cx="2196244" cy="1384995"/>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Термопластичные </a:t>
            </a:r>
            <a:r>
              <a:rPr lang="ru-RU" b="1" dirty="0" err="1" smtClean="0">
                <a:latin typeface="Times New Roman" pitchFamily="18" charset="0"/>
                <a:cs typeface="Times New Roman" pitchFamily="18" charset="0"/>
              </a:rPr>
              <a:t>пластомеры</a:t>
            </a:r>
            <a:r>
              <a:rPr lang="ru-RU"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(этилен-винил-ацетат, полипропилен, полиэтилен)</a:t>
            </a:r>
            <a:endParaRPr lang="ru-RU" sz="1600" dirty="0">
              <a:latin typeface="Times New Roman" pitchFamily="18" charset="0"/>
              <a:cs typeface="Times New Roman" pitchFamily="18" charset="0"/>
            </a:endParaRPr>
          </a:p>
        </p:txBody>
      </p:sp>
      <p:sp>
        <p:nvSpPr>
          <p:cNvPr id="24" name="TextBox 23"/>
          <p:cNvSpPr txBox="1"/>
          <p:nvPr/>
        </p:nvSpPr>
        <p:spPr>
          <a:xfrm>
            <a:off x="4788024" y="3572446"/>
            <a:ext cx="2160240" cy="1384995"/>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Химические модификаторы </a:t>
            </a:r>
            <a:r>
              <a:rPr lang="ru-RU" sz="1600" dirty="0" smtClean="0">
                <a:latin typeface="Times New Roman" pitchFamily="18" charset="0"/>
                <a:cs typeface="Times New Roman" pitchFamily="18" charset="0"/>
              </a:rPr>
              <a:t>(сера, металлсодержащие соединения)</a:t>
            </a:r>
            <a:endParaRPr lang="ru-RU" sz="1600" dirty="0">
              <a:latin typeface="Times New Roman" pitchFamily="18" charset="0"/>
              <a:cs typeface="Times New Roman" pitchFamily="18" charset="0"/>
            </a:endParaRPr>
          </a:p>
        </p:txBody>
      </p:sp>
      <p:sp>
        <p:nvSpPr>
          <p:cNvPr id="25" name="TextBox 24"/>
          <p:cNvSpPr txBox="1"/>
          <p:nvPr/>
        </p:nvSpPr>
        <p:spPr>
          <a:xfrm>
            <a:off x="6911752" y="3023540"/>
            <a:ext cx="2232248"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Резиносодержащие полимеры</a:t>
            </a:r>
            <a:endParaRPr lang="ru-RU" b="1" dirty="0">
              <a:latin typeface="Times New Roman" pitchFamily="18" charset="0"/>
              <a:cs typeface="Times New Roman" pitchFamily="18" charset="0"/>
            </a:endParaRPr>
          </a:p>
        </p:txBody>
      </p:sp>
      <p:cxnSp>
        <p:nvCxnSpPr>
          <p:cNvPr id="27" name="Прямая со стрелкой 26"/>
          <p:cNvCxnSpPr/>
          <p:nvPr/>
        </p:nvCxnSpPr>
        <p:spPr>
          <a:xfrm rot="5400000">
            <a:off x="4751389" y="2249479"/>
            <a:ext cx="2071702" cy="1588"/>
          </a:xfrm>
          <a:prstGeom prst="straightConnector1">
            <a:avLst/>
          </a:prstGeom>
          <a:ln w="63500">
            <a:solidFill>
              <a:schemeClr val="tx2">
                <a:lumMod val="40000"/>
                <a:lumOff val="6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39504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055"/>
          <p:cNvSpPr>
            <a:spLocks noChangeArrowheads="1"/>
          </p:cNvSpPr>
          <p:nvPr/>
        </p:nvSpPr>
        <p:spPr bwMode="auto">
          <a:xfrm>
            <a:off x="2117936" y="795480"/>
            <a:ext cx="6846888" cy="444488"/>
          </a:xfrm>
          <a:prstGeom prst="roundRect">
            <a:avLst>
              <a:gd name="adj" fmla="val 16667"/>
            </a:avLst>
          </a:prstGeom>
          <a:solidFill>
            <a:srgbClr val="FFFF00"/>
          </a:solidFill>
          <a:ln w="25400" algn="ctr">
            <a:solidFill>
              <a:srgbClr val="0070C0"/>
            </a:solidFill>
            <a:round/>
            <a:headEnd/>
            <a:tailEnd/>
          </a:ln>
        </p:spPr>
        <p:txBody>
          <a:bodyPr anchor="ctr"/>
          <a:lstStyle/>
          <a:p>
            <a:endParaRPr lang="ru-RU" sz="1600" b="1">
              <a:solidFill>
                <a:srgbClr val="3333FF"/>
              </a:solidFill>
            </a:endParaRPr>
          </a:p>
        </p:txBody>
      </p:sp>
      <p:sp>
        <p:nvSpPr>
          <p:cNvPr id="4" name="AutoShape 2060"/>
          <p:cNvSpPr>
            <a:spLocks noChangeArrowheads="1"/>
          </p:cNvSpPr>
          <p:nvPr/>
        </p:nvSpPr>
        <p:spPr bwMode="auto">
          <a:xfrm>
            <a:off x="2117936" y="1509860"/>
            <a:ext cx="6846888" cy="428628"/>
          </a:xfrm>
          <a:prstGeom prst="roundRect">
            <a:avLst>
              <a:gd name="adj" fmla="val 16667"/>
            </a:avLst>
          </a:prstGeom>
          <a:solidFill>
            <a:srgbClr val="FFFF00"/>
          </a:solidFill>
          <a:ln w="25400" algn="ctr">
            <a:solidFill>
              <a:srgbClr val="0070C0"/>
            </a:solidFill>
            <a:round/>
            <a:headEnd/>
            <a:tailEnd/>
          </a:ln>
        </p:spPr>
        <p:txBody>
          <a:bodyPr anchor="ctr"/>
          <a:lstStyle/>
          <a:p>
            <a:endParaRPr lang="ru-RU" sz="1600" b="1">
              <a:solidFill>
                <a:srgbClr val="3333FF"/>
              </a:solidFill>
            </a:endParaRPr>
          </a:p>
        </p:txBody>
      </p:sp>
      <p:sp>
        <p:nvSpPr>
          <p:cNvPr id="6" name="AutoShape 2065"/>
          <p:cNvSpPr>
            <a:spLocks noChangeArrowheads="1"/>
          </p:cNvSpPr>
          <p:nvPr/>
        </p:nvSpPr>
        <p:spPr bwMode="auto">
          <a:xfrm>
            <a:off x="2131616" y="2523263"/>
            <a:ext cx="6858048" cy="500066"/>
          </a:xfrm>
          <a:prstGeom prst="roundRect">
            <a:avLst>
              <a:gd name="adj" fmla="val 16667"/>
            </a:avLst>
          </a:prstGeom>
          <a:solidFill>
            <a:srgbClr val="FFFF00"/>
          </a:solidFill>
          <a:ln w="25400" algn="ctr">
            <a:solidFill>
              <a:srgbClr val="0070C0"/>
            </a:solidFill>
            <a:round/>
            <a:headEnd/>
            <a:tailEnd/>
          </a:ln>
        </p:spPr>
        <p:txBody>
          <a:bodyPr anchor="ctr"/>
          <a:lstStyle/>
          <a:p>
            <a:endParaRPr lang="ru-RU" sz="1600" b="1">
              <a:solidFill>
                <a:srgbClr val="3333FF"/>
              </a:solidFill>
            </a:endParaRPr>
          </a:p>
        </p:txBody>
      </p:sp>
      <p:sp>
        <p:nvSpPr>
          <p:cNvPr id="7" name="AutoShape 2051"/>
          <p:cNvSpPr>
            <a:spLocks noChangeArrowheads="1"/>
          </p:cNvSpPr>
          <p:nvPr/>
        </p:nvSpPr>
        <p:spPr bwMode="auto">
          <a:xfrm>
            <a:off x="1403556" y="795480"/>
            <a:ext cx="690545" cy="428613"/>
          </a:xfrm>
          <a:prstGeom prst="rightArrow">
            <a:avLst>
              <a:gd name="adj1" fmla="val 50000"/>
              <a:gd name="adj2" fmla="val 36667"/>
            </a:avLst>
          </a:prstGeom>
          <a:solidFill>
            <a:srgbClr val="FFFF00"/>
          </a:solidFill>
          <a:ln w="25400">
            <a:solidFill>
              <a:srgbClr val="0070C0"/>
            </a:solidFill>
            <a:miter lim="800000"/>
            <a:headEnd/>
            <a:tailEnd/>
          </a:ln>
        </p:spPr>
        <p:txBody>
          <a:bodyPr anchor="ctr"/>
          <a:lstStyle/>
          <a:p>
            <a:pPr algn="ctr"/>
            <a:endParaRPr lang="ru-RU"/>
          </a:p>
        </p:txBody>
      </p:sp>
      <p:sp>
        <p:nvSpPr>
          <p:cNvPr id="8" name="AutoShape 2056"/>
          <p:cNvSpPr>
            <a:spLocks noChangeArrowheads="1"/>
          </p:cNvSpPr>
          <p:nvPr/>
        </p:nvSpPr>
        <p:spPr bwMode="auto">
          <a:xfrm>
            <a:off x="1403556" y="1509860"/>
            <a:ext cx="714374" cy="428628"/>
          </a:xfrm>
          <a:prstGeom prst="rightArrow">
            <a:avLst>
              <a:gd name="adj1" fmla="val 50000"/>
              <a:gd name="adj2" fmla="val 36667"/>
            </a:avLst>
          </a:prstGeom>
          <a:solidFill>
            <a:srgbClr val="FFFF00"/>
          </a:solidFill>
          <a:ln w="25400">
            <a:solidFill>
              <a:srgbClr val="0070C0"/>
            </a:solidFill>
            <a:miter lim="800000"/>
            <a:headEnd/>
            <a:tailEnd/>
          </a:ln>
        </p:spPr>
        <p:txBody>
          <a:bodyPr anchor="ctr"/>
          <a:lstStyle/>
          <a:p>
            <a:pPr algn="ctr"/>
            <a:endParaRPr lang="ru-RU"/>
          </a:p>
        </p:txBody>
      </p:sp>
      <p:sp>
        <p:nvSpPr>
          <p:cNvPr id="10" name="AutoShape 2064"/>
          <p:cNvSpPr>
            <a:spLocks noChangeArrowheads="1"/>
          </p:cNvSpPr>
          <p:nvPr/>
        </p:nvSpPr>
        <p:spPr bwMode="auto">
          <a:xfrm>
            <a:off x="1417236" y="2523263"/>
            <a:ext cx="714380" cy="428628"/>
          </a:xfrm>
          <a:prstGeom prst="rightArrow">
            <a:avLst>
              <a:gd name="adj1" fmla="val 50000"/>
              <a:gd name="adj2" fmla="val 36667"/>
            </a:avLst>
          </a:prstGeom>
          <a:solidFill>
            <a:srgbClr val="FFFF00"/>
          </a:solidFill>
          <a:ln w="25400">
            <a:solidFill>
              <a:srgbClr val="0070C0"/>
            </a:solidFill>
            <a:miter lim="800000"/>
            <a:headEnd/>
            <a:tailEnd/>
          </a:ln>
        </p:spPr>
        <p:txBody>
          <a:bodyPr anchor="ctr"/>
          <a:lstStyle/>
          <a:p>
            <a:pPr algn="ctr"/>
            <a:endParaRPr lang="ru-RU"/>
          </a:p>
        </p:txBody>
      </p:sp>
      <p:sp>
        <p:nvSpPr>
          <p:cNvPr id="11" name="AutoShape 2061"/>
          <p:cNvSpPr>
            <a:spLocks noChangeArrowheads="1"/>
          </p:cNvSpPr>
          <p:nvPr/>
        </p:nvSpPr>
        <p:spPr bwMode="auto">
          <a:xfrm>
            <a:off x="2117935" y="3347398"/>
            <a:ext cx="6912789" cy="722049"/>
          </a:xfrm>
          <a:prstGeom prst="roundRect">
            <a:avLst>
              <a:gd name="adj" fmla="val 16667"/>
            </a:avLst>
          </a:prstGeom>
          <a:solidFill>
            <a:srgbClr val="FFFF00"/>
          </a:solidFill>
          <a:ln w="25400" algn="ctr">
            <a:solidFill>
              <a:srgbClr val="0070C0"/>
            </a:solidFill>
            <a:round/>
            <a:headEnd/>
            <a:tailEnd/>
          </a:ln>
        </p:spPr>
        <p:txBody>
          <a:bodyPr anchor="ctr"/>
          <a:lstStyle/>
          <a:p>
            <a:endParaRPr lang="ru-RU" sz="1600" b="1">
              <a:solidFill>
                <a:srgbClr val="3333FF"/>
              </a:solidFill>
            </a:endParaRPr>
          </a:p>
        </p:txBody>
      </p:sp>
      <p:sp>
        <p:nvSpPr>
          <p:cNvPr id="12" name="AutoShape 2057"/>
          <p:cNvSpPr>
            <a:spLocks noChangeArrowheads="1"/>
          </p:cNvSpPr>
          <p:nvPr/>
        </p:nvSpPr>
        <p:spPr bwMode="auto">
          <a:xfrm>
            <a:off x="1488630" y="5460142"/>
            <a:ext cx="690562" cy="428628"/>
          </a:xfrm>
          <a:prstGeom prst="rightArrow">
            <a:avLst>
              <a:gd name="adj1" fmla="val 50000"/>
              <a:gd name="adj2" fmla="val 36667"/>
            </a:avLst>
          </a:prstGeom>
          <a:solidFill>
            <a:srgbClr val="FFFF00"/>
          </a:solidFill>
          <a:ln w="25400">
            <a:solidFill>
              <a:srgbClr val="0070C0"/>
            </a:solidFill>
            <a:miter lim="800000"/>
            <a:headEnd/>
            <a:tailEnd/>
          </a:ln>
        </p:spPr>
        <p:txBody>
          <a:bodyPr anchor="ctr"/>
          <a:lstStyle/>
          <a:p>
            <a:pPr algn="ctr"/>
            <a:endParaRPr lang="ru-RU"/>
          </a:p>
        </p:txBody>
      </p:sp>
      <p:sp>
        <p:nvSpPr>
          <p:cNvPr id="13" name="AutoShape 2061"/>
          <p:cNvSpPr>
            <a:spLocks noChangeArrowheads="1"/>
          </p:cNvSpPr>
          <p:nvPr/>
        </p:nvSpPr>
        <p:spPr bwMode="auto">
          <a:xfrm>
            <a:off x="2117936" y="4140885"/>
            <a:ext cx="6912788" cy="754280"/>
          </a:xfrm>
          <a:prstGeom prst="roundRect">
            <a:avLst>
              <a:gd name="adj" fmla="val 16667"/>
            </a:avLst>
          </a:prstGeom>
          <a:solidFill>
            <a:srgbClr val="FFFF00"/>
          </a:solidFill>
          <a:ln w="25400" algn="ctr">
            <a:solidFill>
              <a:srgbClr val="0070C0"/>
            </a:solidFill>
            <a:round/>
            <a:headEnd/>
            <a:tailEnd/>
          </a:ln>
        </p:spPr>
        <p:txBody>
          <a:bodyPr anchor="ctr"/>
          <a:lstStyle/>
          <a:p>
            <a:pPr algn="ctr"/>
            <a:r>
              <a:rPr lang="ru-RU" sz="1600" b="1" kern="10" dirty="0" smtClean="0">
                <a:ln w="9525">
                  <a:noFill/>
                  <a:round/>
                  <a:headEnd/>
                  <a:tailEnd/>
                </a:ln>
                <a:solidFill>
                  <a:srgbClr val="0000FF"/>
                </a:solidFill>
                <a:latin typeface="Times New Roman" pitchFamily="18" charset="0"/>
                <a:cs typeface="Times New Roman" pitchFamily="18" charset="0"/>
              </a:rPr>
              <a:t>Особенности приготовления асфальтобетонных смесей по отечественным и зарубежным нормативно-техническим документам</a:t>
            </a:r>
            <a:endParaRPr lang="ru-RU" sz="1600" b="1" kern="10" dirty="0">
              <a:ln w="9525">
                <a:noFill/>
                <a:round/>
                <a:headEnd/>
                <a:tailEnd/>
              </a:ln>
              <a:solidFill>
                <a:srgbClr val="0000FF"/>
              </a:solidFill>
              <a:latin typeface="Times New Roman" pitchFamily="18" charset="0"/>
              <a:cs typeface="Times New Roman" pitchFamily="18" charset="0"/>
            </a:endParaRPr>
          </a:p>
        </p:txBody>
      </p:sp>
      <p:sp>
        <p:nvSpPr>
          <p:cNvPr id="14" name="AutoShape 2057"/>
          <p:cNvSpPr>
            <a:spLocks noChangeArrowheads="1"/>
          </p:cNvSpPr>
          <p:nvPr/>
        </p:nvSpPr>
        <p:spPr bwMode="auto">
          <a:xfrm>
            <a:off x="1488630" y="6031646"/>
            <a:ext cx="690562" cy="428628"/>
          </a:xfrm>
          <a:prstGeom prst="rightArrow">
            <a:avLst>
              <a:gd name="adj1" fmla="val 50000"/>
              <a:gd name="adj2" fmla="val 36667"/>
            </a:avLst>
          </a:prstGeom>
          <a:solidFill>
            <a:srgbClr val="FFFF00"/>
          </a:solidFill>
          <a:ln w="25400">
            <a:solidFill>
              <a:srgbClr val="0070C0"/>
            </a:solidFill>
            <a:miter lim="800000"/>
            <a:headEnd/>
            <a:tailEnd/>
          </a:ln>
        </p:spPr>
        <p:txBody>
          <a:bodyPr anchor="ctr"/>
          <a:lstStyle/>
          <a:p>
            <a:pPr algn="ctr"/>
            <a:endParaRPr lang="ru-RU"/>
          </a:p>
        </p:txBody>
      </p:sp>
      <p:sp>
        <p:nvSpPr>
          <p:cNvPr id="15" name="TextBox 14"/>
          <p:cNvSpPr txBox="1"/>
          <p:nvPr/>
        </p:nvSpPr>
        <p:spPr>
          <a:xfrm>
            <a:off x="2347640" y="873188"/>
            <a:ext cx="5842526" cy="307777"/>
          </a:xfrm>
          <a:prstGeom prst="rect">
            <a:avLst/>
          </a:prstGeom>
          <a:noFill/>
          <a:ln w="25400">
            <a:noFill/>
          </a:ln>
        </p:spPr>
        <p:txBody>
          <a:bodyPr wrap="square" rtlCol="0">
            <a:spAutoFit/>
          </a:bodyPr>
          <a:lstStyle/>
          <a:p>
            <a:pPr algn="ctr"/>
            <a:r>
              <a:rPr lang="ru-RU" sz="1400" b="1" kern="10" dirty="0" smtClean="0">
                <a:ln w="9525">
                  <a:noFill/>
                  <a:round/>
                  <a:headEnd/>
                  <a:tailEnd/>
                </a:ln>
                <a:solidFill>
                  <a:srgbClr val="0000FF"/>
                </a:solidFill>
                <a:latin typeface="Times New Roman" pitchFamily="18" charset="0"/>
                <a:cs typeface="Times New Roman" pitchFamily="18" charset="0"/>
              </a:rPr>
              <a:t>Предпосылки и актуальность разработки СТО АВТОДОР 2.6-2013</a:t>
            </a:r>
          </a:p>
        </p:txBody>
      </p:sp>
      <p:sp>
        <p:nvSpPr>
          <p:cNvPr id="16" name="TextBox 15"/>
          <p:cNvSpPr txBox="1"/>
          <p:nvPr/>
        </p:nvSpPr>
        <p:spPr>
          <a:xfrm>
            <a:off x="2260812" y="1509860"/>
            <a:ext cx="6643734" cy="307777"/>
          </a:xfrm>
          <a:prstGeom prst="rect">
            <a:avLst/>
          </a:prstGeom>
          <a:noFill/>
          <a:ln w="25400">
            <a:noFill/>
          </a:ln>
        </p:spPr>
        <p:txBody>
          <a:bodyPr wrap="square" rtlCol="0">
            <a:spAutoFit/>
          </a:bodyPr>
          <a:lstStyle/>
          <a:p>
            <a:pPr algn="ctr"/>
            <a:r>
              <a:rPr lang="ru-RU" sz="1400" b="1" kern="10" dirty="0" smtClean="0">
                <a:ln w="9525">
                  <a:noFill/>
                  <a:round/>
                  <a:headEnd/>
                  <a:tailEnd/>
                </a:ln>
                <a:solidFill>
                  <a:srgbClr val="0000FF"/>
                </a:solidFill>
                <a:latin typeface="Times New Roman" pitchFamily="18" charset="0"/>
                <a:cs typeface="Times New Roman" pitchFamily="18" charset="0"/>
              </a:rPr>
              <a:t>Основные требования к органическим вяжущим веществам (битумам и ПБВ)</a:t>
            </a:r>
            <a:endParaRPr lang="ru-RU" sz="1400" b="1" kern="10" dirty="0">
              <a:ln w="9525">
                <a:noFill/>
                <a:round/>
                <a:headEnd/>
                <a:tailEnd/>
              </a:ln>
              <a:solidFill>
                <a:srgbClr val="0000FF"/>
              </a:solidFill>
              <a:latin typeface="Times New Roman" pitchFamily="18" charset="0"/>
              <a:cs typeface="Times New Roman" pitchFamily="18" charset="0"/>
            </a:endParaRPr>
          </a:p>
        </p:txBody>
      </p:sp>
      <p:sp>
        <p:nvSpPr>
          <p:cNvPr id="17" name="TextBox 16"/>
          <p:cNvSpPr txBox="1"/>
          <p:nvPr/>
        </p:nvSpPr>
        <p:spPr>
          <a:xfrm>
            <a:off x="2260812" y="2434725"/>
            <a:ext cx="6643734" cy="584775"/>
          </a:xfrm>
          <a:prstGeom prst="rect">
            <a:avLst/>
          </a:prstGeom>
          <a:noFill/>
          <a:ln w="25400">
            <a:noFill/>
          </a:ln>
        </p:spPr>
        <p:txBody>
          <a:bodyPr wrap="square" rtlCol="0">
            <a:spAutoFit/>
          </a:bodyPr>
          <a:lstStyle/>
          <a:p>
            <a:pPr lvl="0" algn="ctr"/>
            <a:r>
              <a:rPr lang="ru-RU" sz="1600" b="1" kern="10" dirty="0" smtClean="0">
                <a:ln w="9525">
                  <a:noFill/>
                  <a:round/>
                  <a:headEnd/>
                  <a:tailEnd/>
                </a:ln>
                <a:solidFill>
                  <a:srgbClr val="0000FF"/>
                </a:solidFill>
                <a:latin typeface="Times New Roman" pitchFamily="18" charset="0"/>
                <a:cs typeface="Times New Roman" pitchFamily="18" charset="0"/>
              </a:rPr>
              <a:t>Требования к качеству минеральных материалов, регламентируемых на территории РФ и в зарубежных странах</a:t>
            </a:r>
            <a:endParaRPr lang="ru-RU" sz="1600" b="1" kern="10" dirty="0">
              <a:ln w="9525">
                <a:noFill/>
                <a:round/>
                <a:headEnd/>
                <a:tailEnd/>
              </a:ln>
              <a:solidFill>
                <a:srgbClr val="0000FF"/>
              </a:solidFill>
              <a:latin typeface="Times New Roman" pitchFamily="18" charset="0"/>
              <a:cs typeface="Times New Roman" pitchFamily="18" charset="0"/>
            </a:endParaRPr>
          </a:p>
        </p:txBody>
      </p:sp>
      <p:sp>
        <p:nvSpPr>
          <p:cNvPr id="19" name="TextBox 18"/>
          <p:cNvSpPr txBox="1"/>
          <p:nvPr/>
        </p:nvSpPr>
        <p:spPr>
          <a:xfrm>
            <a:off x="2203624" y="3310990"/>
            <a:ext cx="6761200" cy="830997"/>
          </a:xfrm>
          <a:prstGeom prst="rect">
            <a:avLst/>
          </a:prstGeom>
          <a:noFill/>
          <a:ln w="25400">
            <a:noFill/>
          </a:ln>
        </p:spPr>
        <p:txBody>
          <a:bodyPr wrap="square" rtlCol="0">
            <a:spAutoFit/>
          </a:bodyPr>
          <a:lstStyle/>
          <a:p>
            <a:pPr algn="ctr"/>
            <a:r>
              <a:rPr lang="ru-RU" sz="1600" b="1" kern="10" dirty="0" smtClean="0">
                <a:ln w="9525">
                  <a:noFill/>
                  <a:round/>
                  <a:headEnd/>
                  <a:tailEnd/>
                </a:ln>
                <a:solidFill>
                  <a:srgbClr val="0000FF"/>
                </a:solidFill>
                <a:latin typeface="Times New Roman" pitchFamily="18" charset="0"/>
                <a:cs typeface="Times New Roman" pitchFamily="18" charset="0"/>
              </a:rPr>
              <a:t>Типы асфальтобетонов, применяемые в конструктивных слоях дорожной одежды автомобильных дорог, находящихся в ведомстве </a:t>
            </a:r>
          </a:p>
          <a:p>
            <a:pPr algn="ctr"/>
            <a:r>
              <a:rPr lang="ru-RU" sz="1600" b="1" kern="10" dirty="0" smtClean="0">
                <a:ln w="9525">
                  <a:noFill/>
                  <a:round/>
                  <a:headEnd/>
                  <a:tailEnd/>
                </a:ln>
                <a:solidFill>
                  <a:srgbClr val="0000FF"/>
                </a:solidFill>
                <a:latin typeface="Times New Roman" pitchFamily="18" charset="0"/>
                <a:cs typeface="Times New Roman" pitchFamily="18" charset="0"/>
              </a:rPr>
              <a:t>ГК «</a:t>
            </a:r>
            <a:r>
              <a:rPr lang="ru-RU" sz="1600" b="1" kern="10" dirty="0" err="1" smtClean="0">
                <a:ln w="9525">
                  <a:noFill/>
                  <a:round/>
                  <a:headEnd/>
                  <a:tailEnd/>
                </a:ln>
                <a:solidFill>
                  <a:srgbClr val="0000FF"/>
                </a:solidFill>
                <a:latin typeface="Times New Roman" pitchFamily="18" charset="0"/>
                <a:cs typeface="Times New Roman" pitchFamily="18" charset="0"/>
              </a:rPr>
              <a:t>Автодор</a:t>
            </a:r>
            <a:r>
              <a:rPr lang="ru-RU" sz="1600" b="1" kern="10" dirty="0" smtClean="0">
                <a:ln w="9525">
                  <a:noFill/>
                  <a:round/>
                  <a:headEnd/>
                  <a:tailEnd/>
                </a:ln>
                <a:solidFill>
                  <a:srgbClr val="0000FF"/>
                </a:solidFill>
                <a:latin typeface="Times New Roman" pitchFamily="18" charset="0"/>
                <a:cs typeface="Times New Roman" pitchFamily="18" charset="0"/>
              </a:rPr>
              <a:t>»</a:t>
            </a:r>
            <a:endParaRPr lang="ru-RU" sz="1600" b="1" kern="10" dirty="0">
              <a:ln w="9525">
                <a:noFill/>
                <a:round/>
                <a:headEnd/>
                <a:tailEnd/>
              </a:ln>
              <a:solidFill>
                <a:srgbClr val="0000FF"/>
              </a:solidFill>
              <a:latin typeface="Times New Roman" pitchFamily="18" charset="0"/>
              <a:cs typeface="Times New Roman" pitchFamily="18" charset="0"/>
            </a:endParaRPr>
          </a:p>
        </p:txBody>
      </p:sp>
      <p:sp>
        <p:nvSpPr>
          <p:cNvPr id="21" name="AutoShape 2055"/>
          <p:cNvSpPr>
            <a:spLocks noChangeArrowheads="1"/>
          </p:cNvSpPr>
          <p:nvPr/>
        </p:nvSpPr>
        <p:spPr bwMode="auto">
          <a:xfrm>
            <a:off x="189110" y="795480"/>
            <a:ext cx="1214446" cy="1214446"/>
          </a:xfrm>
          <a:prstGeom prst="roundRect">
            <a:avLst>
              <a:gd name="adj" fmla="val 16667"/>
            </a:avLst>
          </a:prstGeom>
          <a:solidFill>
            <a:srgbClr val="FFFF00"/>
          </a:solidFill>
          <a:ln w="25400" algn="ctr">
            <a:solidFill>
              <a:srgbClr val="0070C0"/>
            </a:solidFill>
            <a:round/>
            <a:headEnd/>
            <a:tailEnd/>
          </a:ln>
        </p:spPr>
        <p:txBody>
          <a:bodyPr anchor="ctr"/>
          <a:lstStyle/>
          <a:p>
            <a:pPr algn="ctr"/>
            <a:r>
              <a:rPr lang="en-US" sz="2000" b="1" dirty="0" smtClean="0">
                <a:solidFill>
                  <a:srgbClr val="3333FF"/>
                </a:solidFill>
                <a:latin typeface="Times New Roman" pitchFamily="18" charset="0"/>
                <a:cs typeface="Times New Roman" pitchFamily="18" charset="0"/>
              </a:rPr>
              <a:t>I </a:t>
            </a:r>
            <a:r>
              <a:rPr lang="ru-RU" sz="2000" b="1" dirty="0" smtClean="0">
                <a:solidFill>
                  <a:srgbClr val="3333FF"/>
                </a:solidFill>
                <a:latin typeface="Times New Roman" pitchFamily="18" charset="0"/>
                <a:cs typeface="Times New Roman" pitchFamily="18" charset="0"/>
              </a:rPr>
              <a:t>занятие</a:t>
            </a:r>
            <a:endParaRPr lang="ru-RU" sz="2000" b="1" dirty="0">
              <a:solidFill>
                <a:srgbClr val="3333FF"/>
              </a:solidFill>
              <a:latin typeface="Times New Roman" pitchFamily="18" charset="0"/>
              <a:cs typeface="Times New Roman" pitchFamily="18" charset="0"/>
            </a:endParaRPr>
          </a:p>
        </p:txBody>
      </p:sp>
      <p:sp>
        <p:nvSpPr>
          <p:cNvPr id="22" name="AutoShape 2055"/>
          <p:cNvSpPr>
            <a:spLocks noChangeArrowheads="1"/>
          </p:cNvSpPr>
          <p:nvPr/>
        </p:nvSpPr>
        <p:spPr bwMode="auto">
          <a:xfrm>
            <a:off x="189110" y="2152802"/>
            <a:ext cx="1214446" cy="1214446"/>
          </a:xfrm>
          <a:prstGeom prst="roundRect">
            <a:avLst>
              <a:gd name="adj" fmla="val 16667"/>
            </a:avLst>
          </a:prstGeom>
          <a:solidFill>
            <a:srgbClr val="FFFF00"/>
          </a:solidFill>
          <a:ln w="25400" algn="ctr">
            <a:solidFill>
              <a:srgbClr val="0070C0"/>
            </a:solidFill>
            <a:round/>
            <a:headEnd/>
            <a:tailEnd/>
          </a:ln>
        </p:spPr>
        <p:txBody>
          <a:bodyPr anchor="ctr"/>
          <a:lstStyle/>
          <a:p>
            <a:pPr algn="ctr"/>
            <a:r>
              <a:rPr lang="en-US" sz="2000" b="1" dirty="0" smtClean="0">
                <a:solidFill>
                  <a:srgbClr val="3333FF"/>
                </a:solidFill>
                <a:latin typeface="Times New Roman" pitchFamily="18" charset="0"/>
                <a:cs typeface="Times New Roman" pitchFamily="18" charset="0"/>
              </a:rPr>
              <a:t>II </a:t>
            </a:r>
            <a:r>
              <a:rPr lang="ru-RU" sz="2000" b="1" dirty="0" smtClean="0">
                <a:solidFill>
                  <a:srgbClr val="3333FF"/>
                </a:solidFill>
                <a:latin typeface="Times New Roman" pitchFamily="18" charset="0"/>
                <a:cs typeface="Times New Roman" pitchFamily="18" charset="0"/>
              </a:rPr>
              <a:t>занятие</a:t>
            </a:r>
            <a:endParaRPr lang="ru-RU" sz="2000" b="1" dirty="0">
              <a:solidFill>
                <a:srgbClr val="3333FF"/>
              </a:solidFill>
              <a:latin typeface="Times New Roman" pitchFamily="18" charset="0"/>
              <a:cs typeface="Times New Roman" pitchFamily="18" charset="0"/>
            </a:endParaRPr>
          </a:p>
        </p:txBody>
      </p:sp>
      <p:sp>
        <p:nvSpPr>
          <p:cNvPr id="23" name="AutoShape 2055"/>
          <p:cNvSpPr>
            <a:spLocks noChangeArrowheads="1"/>
          </p:cNvSpPr>
          <p:nvPr/>
        </p:nvSpPr>
        <p:spPr bwMode="auto">
          <a:xfrm>
            <a:off x="189110" y="3634114"/>
            <a:ext cx="1214446" cy="1214446"/>
          </a:xfrm>
          <a:prstGeom prst="roundRect">
            <a:avLst>
              <a:gd name="adj" fmla="val 16667"/>
            </a:avLst>
          </a:prstGeom>
          <a:solidFill>
            <a:srgbClr val="FFFF00"/>
          </a:solidFill>
          <a:ln w="25400" algn="ctr">
            <a:solidFill>
              <a:srgbClr val="0070C0"/>
            </a:solidFill>
            <a:round/>
            <a:headEnd/>
            <a:tailEnd/>
          </a:ln>
        </p:spPr>
        <p:txBody>
          <a:bodyPr anchor="ctr"/>
          <a:lstStyle/>
          <a:p>
            <a:pPr algn="ctr"/>
            <a:r>
              <a:rPr lang="en-US" sz="2000" b="1" dirty="0" smtClean="0">
                <a:solidFill>
                  <a:srgbClr val="3333FF"/>
                </a:solidFill>
                <a:latin typeface="Times New Roman" pitchFamily="18" charset="0"/>
                <a:cs typeface="Times New Roman" pitchFamily="18" charset="0"/>
              </a:rPr>
              <a:t>III </a:t>
            </a:r>
            <a:r>
              <a:rPr lang="ru-RU" sz="2000" b="1" dirty="0" smtClean="0">
                <a:solidFill>
                  <a:srgbClr val="3333FF"/>
                </a:solidFill>
                <a:latin typeface="Times New Roman" pitchFamily="18" charset="0"/>
                <a:cs typeface="Times New Roman" pitchFamily="18" charset="0"/>
              </a:rPr>
              <a:t>занятие</a:t>
            </a:r>
            <a:endParaRPr lang="ru-RU" sz="2000" b="1" dirty="0">
              <a:solidFill>
                <a:srgbClr val="3333FF"/>
              </a:solidFill>
              <a:latin typeface="Times New Roman" pitchFamily="18" charset="0"/>
              <a:cs typeface="Times New Roman" pitchFamily="18" charset="0"/>
            </a:endParaRPr>
          </a:p>
        </p:txBody>
      </p:sp>
      <p:sp>
        <p:nvSpPr>
          <p:cNvPr id="24" name="Заголовок 1"/>
          <p:cNvSpPr txBox="1">
            <a:spLocks/>
          </p:cNvSpPr>
          <p:nvPr/>
        </p:nvSpPr>
        <p:spPr>
          <a:xfrm>
            <a:off x="477012" y="279367"/>
            <a:ext cx="8282508" cy="250892"/>
          </a:xfrm>
          <a:prstGeom prst="rect">
            <a:avLst/>
          </a:prstGeom>
        </p:spPr>
        <p:txBody>
          <a:bodyPr vert="horz" lIns="91440" tIns="45720" rIns="91440" bIns="45720" rtlCol="0" anchor="ctr">
            <a:normAutofit fontScale="47500" lnSpcReduction="20000"/>
          </a:bodyPr>
          <a:lstStyle/>
          <a:p>
            <a:pPr marL="0" marR="0" lvl="0" indent="447675" algn="ctr" defTabSz="914400" rtl="0" eaLnBrk="1" fontAlgn="auto" latinLnBrk="0" hangingPunct="1">
              <a:lnSpc>
                <a:spcPct val="100000"/>
              </a:lnSpc>
              <a:spcBef>
                <a:spcPct val="0"/>
              </a:spcBef>
              <a:spcAft>
                <a:spcPts val="0"/>
              </a:spcAft>
              <a:buClrTx/>
              <a:buSzTx/>
              <a:buFontTx/>
              <a:buNone/>
              <a:tabLst/>
              <a:defRPr/>
            </a:pPr>
            <a:endParaRPr kumimoji="0" lang="ru-RU"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0" name="Прямоугольник 19"/>
          <p:cNvSpPr/>
          <p:nvPr/>
        </p:nvSpPr>
        <p:spPr>
          <a:xfrm>
            <a:off x="1689670" y="1"/>
            <a:ext cx="5811287" cy="769441"/>
          </a:xfrm>
          <a:prstGeom prst="rect">
            <a:avLst/>
          </a:prstGeom>
        </p:spPr>
        <p:style>
          <a:lnRef idx="0">
            <a:schemeClr val="accent3"/>
          </a:lnRef>
          <a:fillRef idx="1002">
            <a:schemeClr val="lt1"/>
          </a:fillRef>
          <a:effectRef idx="3">
            <a:schemeClr val="accent3"/>
          </a:effectRef>
          <a:fontRef idx="minor">
            <a:schemeClr val="lt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lvl="0" indent="447675" algn="ctr">
              <a:spcBef>
                <a:spcPct val="0"/>
              </a:spcBef>
              <a:defRPr/>
            </a:pPr>
            <a:r>
              <a:rPr lang="ru-RU" sz="4400" b="1" dirty="0">
                <a:ln w="11430">
                  <a:solidFill>
                    <a:sysClr val="windowText" lastClr="000000"/>
                  </a:solidFill>
                </a:ln>
                <a:solidFill>
                  <a:srgbClr val="002060"/>
                </a:solidFill>
                <a:effectLst>
                  <a:outerShdw blurRad="80000" dist="40000" dir="5040000" algn="tl">
                    <a:srgbClr val="000000">
                      <a:alpha val="30000"/>
                    </a:srgbClr>
                  </a:outerShdw>
                </a:effectLst>
                <a:latin typeface="Times New Roman" pitchFamily="18" charset="0"/>
                <a:cs typeface="Times New Roman" pitchFamily="18" charset="0"/>
              </a:rPr>
              <a:t>ПЛАН СЕМИНАРА</a:t>
            </a:r>
          </a:p>
        </p:txBody>
      </p:sp>
      <p:sp>
        <p:nvSpPr>
          <p:cNvPr id="41" name="AutoShape 2055"/>
          <p:cNvSpPr>
            <a:spLocks noChangeArrowheads="1"/>
          </p:cNvSpPr>
          <p:nvPr/>
        </p:nvSpPr>
        <p:spPr bwMode="auto">
          <a:xfrm>
            <a:off x="259722" y="5281547"/>
            <a:ext cx="1214446" cy="1214446"/>
          </a:xfrm>
          <a:prstGeom prst="roundRect">
            <a:avLst>
              <a:gd name="adj" fmla="val 16667"/>
            </a:avLst>
          </a:prstGeom>
          <a:solidFill>
            <a:srgbClr val="FFFF00"/>
          </a:solidFill>
          <a:ln w="25400" algn="ctr">
            <a:solidFill>
              <a:srgbClr val="0070C0"/>
            </a:solidFill>
            <a:round/>
            <a:headEnd/>
            <a:tailEnd/>
          </a:ln>
        </p:spPr>
        <p:txBody>
          <a:bodyPr anchor="ctr"/>
          <a:lstStyle/>
          <a:p>
            <a:pPr algn="ctr"/>
            <a:r>
              <a:rPr lang="en-US" sz="2000" b="1" dirty="0" smtClean="0">
                <a:solidFill>
                  <a:srgbClr val="3333FF"/>
                </a:solidFill>
                <a:latin typeface="Times New Roman" pitchFamily="18" charset="0"/>
                <a:cs typeface="Times New Roman" pitchFamily="18" charset="0"/>
              </a:rPr>
              <a:t>IV </a:t>
            </a:r>
            <a:r>
              <a:rPr lang="ru-RU" sz="2000" b="1" dirty="0" smtClean="0">
                <a:solidFill>
                  <a:srgbClr val="3333FF"/>
                </a:solidFill>
                <a:latin typeface="Times New Roman" pitchFamily="18" charset="0"/>
                <a:cs typeface="Times New Roman" pitchFamily="18" charset="0"/>
              </a:rPr>
              <a:t>занятие</a:t>
            </a:r>
            <a:endParaRPr lang="ru-RU" sz="2000" b="1" dirty="0">
              <a:solidFill>
                <a:srgbClr val="3333FF"/>
              </a:solidFill>
              <a:latin typeface="Times New Roman" pitchFamily="18" charset="0"/>
              <a:cs typeface="Times New Roman" pitchFamily="18" charset="0"/>
            </a:endParaRPr>
          </a:p>
        </p:txBody>
      </p:sp>
      <p:sp>
        <p:nvSpPr>
          <p:cNvPr id="42" name="AutoShape 2057"/>
          <p:cNvSpPr>
            <a:spLocks noChangeArrowheads="1"/>
          </p:cNvSpPr>
          <p:nvPr/>
        </p:nvSpPr>
        <p:spPr bwMode="auto">
          <a:xfrm>
            <a:off x="1403556" y="3742305"/>
            <a:ext cx="690562" cy="428628"/>
          </a:xfrm>
          <a:prstGeom prst="rightArrow">
            <a:avLst>
              <a:gd name="adj1" fmla="val 50000"/>
              <a:gd name="adj2" fmla="val 36667"/>
            </a:avLst>
          </a:prstGeom>
          <a:solidFill>
            <a:srgbClr val="FFFF00"/>
          </a:solidFill>
          <a:ln w="25400">
            <a:solidFill>
              <a:srgbClr val="0070C0"/>
            </a:solidFill>
            <a:miter lim="800000"/>
            <a:headEnd/>
            <a:tailEnd/>
          </a:ln>
        </p:spPr>
        <p:txBody>
          <a:bodyPr anchor="ctr"/>
          <a:lstStyle/>
          <a:p>
            <a:pPr algn="ctr"/>
            <a:endParaRPr lang="ru-RU"/>
          </a:p>
        </p:txBody>
      </p:sp>
      <p:sp>
        <p:nvSpPr>
          <p:cNvPr id="43" name="AutoShape 2057"/>
          <p:cNvSpPr>
            <a:spLocks noChangeArrowheads="1"/>
          </p:cNvSpPr>
          <p:nvPr/>
        </p:nvSpPr>
        <p:spPr bwMode="auto">
          <a:xfrm>
            <a:off x="1403556" y="4313809"/>
            <a:ext cx="690562" cy="428628"/>
          </a:xfrm>
          <a:prstGeom prst="rightArrow">
            <a:avLst>
              <a:gd name="adj1" fmla="val 50000"/>
              <a:gd name="adj2" fmla="val 36667"/>
            </a:avLst>
          </a:prstGeom>
          <a:solidFill>
            <a:srgbClr val="FFFF00"/>
          </a:solidFill>
          <a:ln w="25400">
            <a:solidFill>
              <a:srgbClr val="0070C0"/>
            </a:solidFill>
            <a:miter lim="800000"/>
            <a:headEnd/>
            <a:tailEnd/>
          </a:ln>
        </p:spPr>
        <p:txBody>
          <a:bodyPr anchor="ctr"/>
          <a:lstStyle/>
          <a:p>
            <a:pPr algn="ctr"/>
            <a:endParaRPr lang="ru-RU"/>
          </a:p>
        </p:txBody>
      </p:sp>
      <p:sp>
        <p:nvSpPr>
          <p:cNvPr id="44" name="AutoShape 2061"/>
          <p:cNvSpPr>
            <a:spLocks noChangeArrowheads="1"/>
          </p:cNvSpPr>
          <p:nvPr/>
        </p:nvSpPr>
        <p:spPr bwMode="auto">
          <a:xfrm>
            <a:off x="2215209" y="5285216"/>
            <a:ext cx="6774456" cy="603940"/>
          </a:xfrm>
          <a:prstGeom prst="roundRect">
            <a:avLst>
              <a:gd name="adj" fmla="val 16667"/>
            </a:avLst>
          </a:prstGeom>
          <a:solidFill>
            <a:srgbClr val="FFFF00"/>
          </a:solidFill>
          <a:ln w="25400" algn="ctr">
            <a:solidFill>
              <a:srgbClr val="0070C0"/>
            </a:solidFill>
            <a:round/>
            <a:headEnd/>
            <a:tailEnd/>
          </a:ln>
        </p:spPr>
        <p:txBody>
          <a:bodyPr anchor="ctr"/>
          <a:lstStyle/>
          <a:p>
            <a:endParaRPr lang="ru-RU" sz="1600" b="1">
              <a:solidFill>
                <a:srgbClr val="3333FF"/>
              </a:solidFill>
            </a:endParaRPr>
          </a:p>
        </p:txBody>
      </p:sp>
      <p:sp>
        <p:nvSpPr>
          <p:cNvPr id="45" name="TextBox 44"/>
          <p:cNvSpPr txBox="1"/>
          <p:nvPr/>
        </p:nvSpPr>
        <p:spPr>
          <a:xfrm>
            <a:off x="2385008" y="5258163"/>
            <a:ext cx="6645716" cy="584775"/>
          </a:xfrm>
          <a:prstGeom prst="rect">
            <a:avLst/>
          </a:prstGeom>
          <a:noFill/>
          <a:ln w="25400">
            <a:noFill/>
          </a:ln>
        </p:spPr>
        <p:txBody>
          <a:bodyPr wrap="square" rtlCol="0">
            <a:spAutoFit/>
          </a:bodyPr>
          <a:lstStyle/>
          <a:p>
            <a:pPr algn="ctr"/>
            <a:r>
              <a:rPr lang="ru-RU" sz="1600" b="1" kern="10" dirty="0" smtClean="0">
                <a:ln w="9525">
                  <a:noFill/>
                  <a:round/>
                  <a:headEnd/>
                  <a:tailEnd/>
                </a:ln>
                <a:solidFill>
                  <a:srgbClr val="0000FF"/>
                </a:solidFill>
                <a:latin typeface="Times New Roman" pitchFamily="18" charset="0"/>
                <a:cs typeface="Times New Roman" pitchFamily="18" charset="0"/>
              </a:rPr>
              <a:t>Физико-механические показатели, определяющие качество асфальтобетона на территории РФ и в зарубежных странах</a:t>
            </a:r>
            <a:endParaRPr lang="ru-RU" sz="1600" b="1" kern="10" dirty="0">
              <a:ln w="9525">
                <a:noFill/>
                <a:round/>
                <a:headEnd/>
                <a:tailEnd/>
              </a:ln>
              <a:solidFill>
                <a:srgbClr val="0000FF"/>
              </a:solidFill>
              <a:latin typeface="Times New Roman" pitchFamily="18" charset="0"/>
              <a:cs typeface="Times New Roman" pitchFamily="18" charset="0"/>
            </a:endParaRPr>
          </a:p>
        </p:txBody>
      </p:sp>
      <p:sp>
        <p:nvSpPr>
          <p:cNvPr id="46" name="AutoShape 2061"/>
          <p:cNvSpPr>
            <a:spLocks noChangeArrowheads="1"/>
          </p:cNvSpPr>
          <p:nvPr/>
        </p:nvSpPr>
        <p:spPr bwMode="auto">
          <a:xfrm>
            <a:off x="2231211" y="6060524"/>
            <a:ext cx="6799513" cy="444787"/>
          </a:xfrm>
          <a:prstGeom prst="roundRect">
            <a:avLst>
              <a:gd name="adj" fmla="val 16667"/>
            </a:avLst>
          </a:prstGeom>
          <a:solidFill>
            <a:srgbClr val="FFFF00"/>
          </a:solidFill>
          <a:ln w="25400" algn="ctr">
            <a:solidFill>
              <a:srgbClr val="0070C0"/>
            </a:solidFill>
            <a:round/>
            <a:headEnd/>
            <a:tailEnd/>
          </a:ln>
        </p:spPr>
        <p:txBody>
          <a:bodyPr anchor="ctr"/>
          <a:lstStyle/>
          <a:p>
            <a:endParaRPr lang="ru-RU" sz="1600" b="1">
              <a:solidFill>
                <a:srgbClr val="3333FF"/>
              </a:solidFill>
            </a:endParaRPr>
          </a:p>
        </p:txBody>
      </p:sp>
      <p:sp>
        <p:nvSpPr>
          <p:cNvPr id="47" name="TextBox 46"/>
          <p:cNvSpPr txBox="1"/>
          <p:nvPr/>
        </p:nvSpPr>
        <p:spPr>
          <a:xfrm>
            <a:off x="2335064" y="6076683"/>
            <a:ext cx="6761200" cy="338554"/>
          </a:xfrm>
          <a:prstGeom prst="rect">
            <a:avLst/>
          </a:prstGeom>
          <a:noFill/>
          <a:ln w="25400">
            <a:noFill/>
          </a:ln>
        </p:spPr>
        <p:txBody>
          <a:bodyPr wrap="square" rtlCol="0">
            <a:spAutoFit/>
          </a:bodyPr>
          <a:lstStyle/>
          <a:p>
            <a:pPr algn="ctr"/>
            <a:r>
              <a:rPr lang="ru-RU" sz="1600" b="1" kern="10" dirty="0" smtClean="0">
                <a:ln w="9525">
                  <a:noFill/>
                  <a:round/>
                  <a:headEnd/>
                  <a:tailEnd/>
                </a:ln>
                <a:solidFill>
                  <a:srgbClr val="0000FF"/>
                </a:solidFill>
                <a:latin typeface="Times New Roman" pitchFamily="18" charset="0"/>
                <a:cs typeface="Times New Roman" pitchFamily="18" charset="0"/>
              </a:rPr>
              <a:t>Зарубежные методы испытаний асфальтобетона</a:t>
            </a:r>
            <a:endParaRPr lang="ru-RU" sz="1600" b="1" kern="10" dirty="0">
              <a:ln w="9525">
                <a:noFill/>
                <a:round/>
                <a:headEnd/>
                <a:tailEnd/>
              </a:ln>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03861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23528" y="188640"/>
            <a:ext cx="8522868" cy="822606"/>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5"/>
          </a:lnRef>
          <a:fillRef idx="3">
            <a:schemeClr val="accent5"/>
          </a:fillRef>
          <a:effectRef idx="2">
            <a:schemeClr val="accent5"/>
          </a:effectRef>
          <a:fontRef idx="minor">
            <a:schemeClr val="lt1"/>
          </a:fontRef>
        </p:style>
        <p:txBody>
          <a:bodyPr vert="horz" wrap="none" lIns="165048" tIns="171396" rIns="571320" bIns="3174"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u="none" strike="noStrike" normalizeH="0" baseline="0" dirty="0" smtClean="0">
                <a:ln w="12700">
                  <a:solidFill>
                    <a:schemeClr val="tx2">
                      <a:satMod val="155000"/>
                    </a:schemeClr>
                  </a:solidFill>
                  <a:prstDash val="solid"/>
                </a:ln>
                <a:latin typeface="Times New Roman" pitchFamily="18" charset="0"/>
                <a:ea typeface="Times New Roman" pitchFamily="18" charset="0"/>
                <a:cs typeface="Times New Roman" pitchFamily="18" charset="0"/>
              </a:rPr>
              <a:t>Микроскопическая структура модификаторов в</a:t>
            </a:r>
            <a:r>
              <a:rPr kumimoji="0" lang="ru-RU" sz="2400" b="1" u="none" strike="noStrike" normalizeH="0" dirty="0" smtClean="0">
                <a:ln w="12700">
                  <a:solidFill>
                    <a:schemeClr val="tx2">
                      <a:satMod val="155000"/>
                    </a:schemeClr>
                  </a:solidFill>
                  <a:prstDash val="solid"/>
                </a:ln>
                <a:latin typeface="Times New Roman" pitchFamily="18" charset="0"/>
                <a:ea typeface="Times New Roman" pitchFamily="18" charset="0"/>
                <a:cs typeface="Times New Roman" pitchFamily="18" charset="0"/>
              </a:rPr>
              <a:t> битуме</a:t>
            </a:r>
            <a:endParaRPr kumimoji="0" lang="ru-RU" sz="2400" b="1" u="none" strike="noStrike" normalizeH="0" baseline="0" dirty="0" smtClean="0">
              <a:ln w="12700">
                <a:solidFill>
                  <a:schemeClr val="tx2">
                    <a:satMod val="155000"/>
                  </a:schemeClr>
                </a:solidFill>
                <a:prstDash val="solid"/>
              </a:ln>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340768"/>
            <a:ext cx="8928992" cy="5285770"/>
          </a:xfrm>
          <a:prstGeom prst="rect">
            <a:avLst/>
          </a:prstGeom>
          <a:solidFill>
            <a:schemeClr val="tx2">
              <a:lumMod val="40000"/>
              <a:lumOff val="60000"/>
              <a:alpha val="46000"/>
            </a:schemeClr>
          </a:solid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23157" y="2422629"/>
            <a:ext cx="2434384" cy="584775"/>
          </a:xfrm>
          <a:prstGeom prst="rect">
            <a:avLst/>
          </a:prstGeom>
          <a:solidFill>
            <a:schemeClr val="tx2">
              <a:lumMod val="40000"/>
              <a:lumOff val="60000"/>
              <a:alpha val="46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ru-RU" sz="1600" b="1" dirty="0" smtClean="0">
                <a:ln w="18000">
                  <a:noFill/>
                  <a:prstDash val="solid"/>
                  <a:miter lim="800000"/>
                </a:ln>
                <a:solidFill>
                  <a:schemeClr val="tx1"/>
                </a:solidFill>
                <a:latin typeface="Times New Roman" pitchFamily="18" charset="0"/>
                <a:cs typeface="Times New Roman" pitchFamily="18" charset="0"/>
              </a:rPr>
              <a:t>Не модифицированный </a:t>
            </a:r>
          </a:p>
          <a:p>
            <a:pPr algn="ctr"/>
            <a:r>
              <a:rPr lang="ru-RU" sz="1600" b="1" dirty="0" smtClean="0">
                <a:ln w="18000">
                  <a:noFill/>
                  <a:prstDash val="solid"/>
                  <a:miter lim="800000"/>
                </a:ln>
                <a:solidFill>
                  <a:schemeClr val="tx1"/>
                </a:solidFill>
                <a:latin typeface="Times New Roman" pitchFamily="18" charset="0"/>
                <a:cs typeface="Times New Roman" pitchFamily="18" charset="0"/>
              </a:rPr>
              <a:t>остаточный битум</a:t>
            </a:r>
            <a:endParaRPr lang="ru-RU" sz="1600" b="1" dirty="0">
              <a:ln w="18000">
                <a:noFill/>
                <a:prstDash val="solid"/>
                <a:miter lim="800000"/>
              </a:ln>
              <a:solidFill>
                <a:schemeClr val="tx1"/>
              </a:solidFill>
              <a:latin typeface="Times New Roman" pitchFamily="18" charset="0"/>
              <a:cs typeface="Times New Roman" pitchFamily="18" charset="0"/>
            </a:endParaRPr>
          </a:p>
        </p:txBody>
      </p:sp>
      <p:sp>
        <p:nvSpPr>
          <p:cNvPr id="10" name="TextBox 9"/>
          <p:cNvSpPr txBox="1"/>
          <p:nvPr/>
        </p:nvSpPr>
        <p:spPr>
          <a:xfrm>
            <a:off x="3548243" y="2867416"/>
            <a:ext cx="1544012" cy="369332"/>
          </a:xfrm>
          <a:prstGeom prst="rect">
            <a:avLst/>
          </a:prstGeom>
          <a:solidFill>
            <a:schemeClr val="tx2">
              <a:lumMod val="40000"/>
              <a:lumOff val="60000"/>
              <a:alpha val="46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ru-RU" b="1" dirty="0" smtClean="0">
                <a:ln w="18000">
                  <a:noFill/>
                  <a:prstDash val="solid"/>
                  <a:miter lim="800000"/>
                </a:ln>
                <a:solidFill>
                  <a:schemeClr val="tx1"/>
                </a:solidFill>
                <a:latin typeface="Times New Roman" pitchFamily="18" charset="0"/>
                <a:cs typeface="Times New Roman" pitchFamily="18" charset="0"/>
              </a:rPr>
              <a:t>Окисленный</a:t>
            </a:r>
            <a:endParaRPr lang="ru-RU" b="1" dirty="0">
              <a:ln w="18000">
                <a:noFill/>
                <a:prstDash val="solid"/>
                <a:miter lim="800000"/>
              </a:ln>
              <a:solidFill>
                <a:schemeClr val="tx1"/>
              </a:solidFill>
              <a:latin typeface="Times New Roman" pitchFamily="18" charset="0"/>
              <a:cs typeface="Times New Roman" pitchFamily="18" charset="0"/>
            </a:endParaRPr>
          </a:p>
        </p:txBody>
      </p:sp>
      <p:sp>
        <p:nvSpPr>
          <p:cNvPr id="11" name="TextBox 10"/>
          <p:cNvSpPr txBox="1"/>
          <p:nvPr/>
        </p:nvSpPr>
        <p:spPr>
          <a:xfrm>
            <a:off x="1269867" y="5157192"/>
            <a:ext cx="853861" cy="400110"/>
          </a:xfrm>
          <a:prstGeom prst="rect">
            <a:avLst/>
          </a:prstGeom>
          <a:solidFill>
            <a:schemeClr val="tx2">
              <a:lumMod val="40000"/>
              <a:lumOff val="60000"/>
              <a:alpha val="46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b="1" dirty="0" smtClean="0">
                <a:ln w="18000">
                  <a:noFill/>
                  <a:prstDash val="solid"/>
                  <a:miter lim="800000"/>
                </a:ln>
                <a:solidFill>
                  <a:schemeClr val="tx1"/>
                </a:solidFill>
                <a:latin typeface="Times New Roman" pitchFamily="18" charset="0"/>
                <a:cs typeface="Times New Roman" pitchFamily="18" charset="0"/>
              </a:rPr>
              <a:t>EVA</a:t>
            </a:r>
            <a:endParaRPr lang="ru-RU" sz="2000" b="1" dirty="0">
              <a:ln w="18000">
                <a:noFill/>
                <a:prstDash val="solid"/>
                <a:miter lim="800000"/>
              </a:ln>
              <a:solidFill>
                <a:schemeClr val="tx1"/>
              </a:solidFill>
              <a:latin typeface="Times New Roman" pitchFamily="18" charset="0"/>
              <a:cs typeface="Times New Roman" pitchFamily="18" charset="0"/>
            </a:endParaRPr>
          </a:p>
        </p:txBody>
      </p:sp>
      <p:sp>
        <p:nvSpPr>
          <p:cNvPr id="12" name="TextBox 11"/>
          <p:cNvSpPr txBox="1"/>
          <p:nvPr/>
        </p:nvSpPr>
        <p:spPr>
          <a:xfrm>
            <a:off x="4148858" y="5064408"/>
            <a:ext cx="724750" cy="400110"/>
          </a:xfrm>
          <a:prstGeom prst="rect">
            <a:avLst/>
          </a:prstGeom>
          <a:solidFill>
            <a:schemeClr val="tx2">
              <a:lumMod val="40000"/>
              <a:lumOff val="60000"/>
              <a:alpha val="46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ru-RU" sz="2000" b="1" dirty="0" smtClean="0">
                <a:ln w="18000">
                  <a:noFill/>
                  <a:prstDash val="solid"/>
                  <a:miter lim="800000"/>
                </a:ln>
                <a:solidFill>
                  <a:schemeClr val="tx1"/>
                </a:solidFill>
                <a:latin typeface="Times New Roman" pitchFamily="18" charset="0"/>
                <a:cs typeface="Times New Roman" pitchFamily="18" charset="0"/>
              </a:rPr>
              <a:t>СБС</a:t>
            </a:r>
            <a:endParaRPr lang="ru-RU" sz="2000" b="1" dirty="0">
              <a:ln w="18000">
                <a:noFill/>
                <a:prstDash val="solid"/>
                <a:miter lim="800000"/>
              </a:ln>
              <a:solidFill>
                <a:schemeClr val="tx1"/>
              </a:solidFill>
              <a:latin typeface="Times New Roman" pitchFamily="18" charset="0"/>
              <a:cs typeface="Times New Roman" pitchFamily="18" charset="0"/>
            </a:endParaRPr>
          </a:p>
        </p:txBody>
      </p:sp>
      <p:sp>
        <p:nvSpPr>
          <p:cNvPr id="13" name="TextBox 12"/>
          <p:cNvSpPr txBox="1"/>
          <p:nvPr/>
        </p:nvSpPr>
        <p:spPr>
          <a:xfrm>
            <a:off x="7286644" y="5286388"/>
            <a:ext cx="521297" cy="369332"/>
          </a:xfrm>
          <a:prstGeom prst="rect">
            <a:avLst/>
          </a:prstGeom>
          <a:solidFill>
            <a:schemeClr val="tx2">
              <a:lumMod val="40000"/>
              <a:lumOff val="60000"/>
              <a:alpha val="46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ru-RU" b="1" dirty="0" smtClean="0">
                <a:ln w="18000">
                  <a:noFill/>
                  <a:prstDash val="solid"/>
                  <a:miter lim="800000"/>
                </a:ln>
                <a:solidFill>
                  <a:schemeClr val="tx1"/>
                </a:solidFill>
                <a:latin typeface="Times New Roman" pitchFamily="18" charset="0"/>
                <a:cs typeface="Times New Roman" pitchFamily="18" charset="0"/>
              </a:rPr>
              <a:t>ПЭ</a:t>
            </a:r>
            <a:endParaRPr lang="ru-RU" b="1" dirty="0">
              <a:ln w="18000">
                <a:noFill/>
                <a:prstDash val="solid"/>
                <a:miter lim="800000"/>
              </a:ln>
              <a:solidFill>
                <a:schemeClr val="tx1"/>
              </a:solidFill>
              <a:latin typeface="Times New Roman" pitchFamily="18" charset="0"/>
              <a:cs typeface="Times New Roman" pitchFamily="18" charset="0"/>
            </a:endParaRPr>
          </a:p>
        </p:txBody>
      </p:sp>
      <p:sp>
        <p:nvSpPr>
          <p:cNvPr id="14" name="TextBox 13"/>
          <p:cNvSpPr txBox="1"/>
          <p:nvPr/>
        </p:nvSpPr>
        <p:spPr>
          <a:xfrm>
            <a:off x="7428695" y="2056060"/>
            <a:ext cx="797826" cy="369332"/>
          </a:xfrm>
          <a:prstGeom prst="rect">
            <a:avLst/>
          </a:prstGeom>
          <a:solidFill>
            <a:schemeClr val="tx2">
              <a:lumMod val="40000"/>
              <a:lumOff val="60000"/>
              <a:alpha val="46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smtClean="0">
                <a:ln w="18000">
                  <a:noFill/>
                  <a:prstDash val="solid"/>
                  <a:miter lim="800000"/>
                </a:ln>
                <a:solidFill>
                  <a:schemeClr val="tx1"/>
                </a:solidFill>
                <a:latin typeface="Times New Roman" pitchFamily="18" charset="0"/>
                <a:cs typeface="Times New Roman" pitchFamily="18" charset="0"/>
              </a:rPr>
              <a:t>SBR</a:t>
            </a:r>
            <a:endParaRPr lang="ru-RU" b="1" dirty="0">
              <a:ln w="18000">
                <a:noFill/>
                <a:prstDash val="solid"/>
                <a:miter lim="800000"/>
              </a:ln>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38095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0" y="692696"/>
          <a:ext cx="9144000" cy="6246044"/>
        </p:xfrm>
        <a:graphic>
          <a:graphicData uri="http://schemas.openxmlformats.org/drawingml/2006/table">
            <a:tbl>
              <a:tblPr>
                <a:tableStyleId>{93296810-A885-4BE3-A3E7-6D5BEEA58F35}</a:tableStyleId>
              </a:tblPr>
              <a:tblGrid>
                <a:gridCol w="3511693"/>
                <a:gridCol w="1027462"/>
                <a:gridCol w="122751"/>
                <a:gridCol w="1010150"/>
                <a:gridCol w="1206143"/>
                <a:gridCol w="1132901"/>
                <a:gridCol w="1132900"/>
              </a:tblGrid>
              <a:tr h="727458">
                <a:tc rowSpan="2">
                  <a:txBody>
                    <a:bodyPr/>
                    <a:lstStyle/>
                    <a:p>
                      <a:pPr algn="ctr">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Наименование показателя</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nchor="ctr">
                    <a:solidFill>
                      <a:schemeClr val="accent6">
                        <a:lumMod val="60000"/>
                        <a:lumOff val="40000"/>
                      </a:schemeClr>
                    </a:solidFill>
                  </a:tcPr>
                </a:tc>
                <a:tc gridSpan="2">
                  <a:txBody>
                    <a:bodyPr/>
                    <a:lstStyle/>
                    <a:p>
                      <a:pPr algn="ctr">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Норма для вяжущего марки</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nchor="ctr">
                    <a:lnR w="12700" cap="flat" cmpd="sng" algn="ctr">
                      <a:solidFill>
                        <a:schemeClr val="bg1"/>
                      </a:solidFill>
                      <a:prstDash val="solid"/>
                      <a:round/>
                      <a:headEnd type="none" w="med" len="med"/>
                      <a:tailEnd type="none" w="med" len="med"/>
                    </a:lnR>
                    <a:solidFill>
                      <a:schemeClr val="accent6">
                        <a:lumMod val="60000"/>
                        <a:lumOff val="40000"/>
                      </a:schemeClr>
                    </a:solidFill>
                  </a:tcPr>
                </a:tc>
                <a:tc hMerge="1">
                  <a:txBody>
                    <a:bodyPr/>
                    <a:lstStyle/>
                    <a:p>
                      <a:pPr algn="ctr">
                        <a:lnSpc>
                          <a:spcPct val="115000"/>
                        </a:lnSpc>
                        <a:spcAft>
                          <a:spcPts val="0"/>
                        </a:spcAft>
                      </a:pPr>
                      <a:endParaRPr lang="ru-RU" sz="1400" b="1" dirty="0">
                        <a:solidFill>
                          <a:schemeClr val="accent1">
                            <a:lumMod val="50000"/>
                          </a:schemeClr>
                        </a:solidFill>
                        <a:latin typeface="Times New Roman" pitchFamily="18" charset="0"/>
                        <a:ea typeface="Times New Roman"/>
                        <a:cs typeface="Times New Roman" pitchFamily="18" charset="0"/>
                      </a:endParaRPr>
                    </a:p>
                  </a:txBody>
                  <a:tcPr marL="7809" marR="7809" marT="0" marB="0" anchor="ctr">
                    <a:lnL w="12700" cap="flat" cmpd="sng" algn="ctr">
                      <a:solidFill>
                        <a:schemeClr val="bg1"/>
                      </a:solidFill>
                      <a:prstDash val="solid"/>
                      <a:round/>
                      <a:headEnd type="none" w="med" len="med"/>
                      <a:tailEnd type="none" w="med" len="med"/>
                    </a:lnL>
                    <a:solidFill>
                      <a:schemeClr val="accent6">
                        <a:lumMod val="60000"/>
                        <a:lumOff val="40000"/>
                      </a:schemeClr>
                    </a:solidFill>
                  </a:tcPr>
                </a:tc>
                <a:tc gridSpan="4">
                  <a:txBody>
                    <a:bodyPr/>
                    <a:lstStyle/>
                    <a:p>
                      <a:pPr algn="ctr">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Фактические </a:t>
                      </a:r>
                      <a:r>
                        <a:rPr lang="ru-RU" sz="1300" b="1" dirty="0">
                          <a:solidFill>
                            <a:schemeClr val="accent1">
                              <a:lumMod val="50000"/>
                            </a:schemeClr>
                          </a:solidFill>
                          <a:latin typeface="Times New Roman" pitchFamily="18" charset="0"/>
                          <a:cs typeface="Times New Roman" pitchFamily="18" charset="0"/>
                        </a:rPr>
                        <a:t>показатели пробы</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nchor="ctr">
                    <a:lnL w="12700" cap="flat" cmpd="sng" algn="ctr">
                      <a:solidFill>
                        <a:schemeClr val="bg1"/>
                      </a:solidFill>
                      <a:prstDash val="solid"/>
                      <a:round/>
                      <a:headEnd type="none" w="med" len="med"/>
                      <a:tailEnd type="none" w="med" len="med"/>
                    </a:lnL>
                    <a:solidFill>
                      <a:schemeClr val="accent6">
                        <a:lumMod val="60000"/>
                        <a:lumOff val="40000"/>
                      </a:schemeClr>
                    </a:solidFill>
                  </a:tcPr>
                </a:tc>
                <a:tc hMerge="1">
                  <a:txBody>
                    <a:bodyPr/>
                    <a:lstStyle/>
                    <a:p>
                      <a:pPr algn="ctr">
                        <a:lnSpc>
                          <a:spcPct val="115000"/>
                        </a:lnSpc>
                        <a:spcAft>
                          <a:spcPts val="0"/>
                        </a:spcAft>
                      </a:pPr>
                      <a:endParaRPr lang="ru-RU" sz="1300" dirty="0">
                        <a:latin typeface="Times New Roman"/>
                        <a:ea typeface="Times New Roman"/>
                      </a:endParaRPr>
                    </a:p>
                  </a:txBody>
                  <a:tcPr marL="7809" marR="7809" marT="0" marB="0">
                    <a:solidFill>
                      <a:schemeClr val="accent6">
                        <a:lumMod val="60000"/>
                        <a:lumOff val="40000"/>
                      </a:schemeClr>
                    </a:solidFill>
                  </a:tcPr>
                </a:tc>
                <a:tc hMerge="1">
                  <a:txBody>
                    <a:bodyPr/>
                    <a:lstStyle/>
                    <a:p>
                      <a:endParaRPr lang="ru-RU"/>
                    </a:p>
                  </a:txBody>
                  <a:tcPr/>
                </a:tc>
                <a:tc hMerge="1">
                  <a:txBody>
                    <a:bodyPr/>
                    <a:lstStyle/>
                    <a:p>
                      <a:pPr algn="ctr">
                        <a:lnSpc>
                          <a:spcPct val="115000"/>
                        </a:lnSpc>
                        <a:spcAft>
                          <a:spcPts val="0"/>
                        </a:spcAft>
                      </a:pPr>
                      <a:endParaRPr lang="ru-RU" sz="1300" dirty="0">
                        <a:latin typeface="Times New Roman"/>
                        <a:ea typeface="Times New Roman"/>
                      </a:endParaRPr>
                    </a:p>
                  </a:txBody>
                  <a:tcPr marL="7809" marR="7809" marT="0" marB="0" anchor="ctr">
                    <a:lnL w="12700" cap="flat" cmpd="sng" algn="ctr">
                      <a:solidFill>
                        <a:schemeClr val="bg1"/>
                      </a:solidFill>
                      <a:prstDash val="solid"/>
                      <a:round/>
                      <a:headEnd type="none" w="med" len="med"/>
                      <a:tailEnd type="none" w="med" len="med"/>
                    </a:lnL>
                    <a:solidFill>
                      <a:schemeClr val="accent6">
                        <a:lumMod val="60000"/>
                        <a:lumOff val="40000"/>
                      </a:schemeClr>
                    </a:solidFill>
                  </a:tcPr>
                </a:tc>
              </a:tr>
              <a:tr h="727458">
                <a:tc vMerge="1">
                  <a:txBody>
                    <a:bodyPr/>
                    <a:lstStyle/>
                    <a:p>
                      <a:endParaRPr lang="ru-RU"/>
                    </a:p>
                  </a:txBody>
                  <a:tcPr/>
                </a:tc>
                <a:tc gridSpan="2">
                  <a:txBody>
                    <a:bodyPr/>
                    <a:lstStyle/>
                    <a:p>
                      <a:pPr algn="ctr">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ПБВ 60</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nchor="ctr">
                    <a:solidFill>
                      <a:schemeClr val="accent6">
                        <a:lumMod val="60000"/>
                        <a:lumOff val="40000"/>
                      </a:schemeClr>
                    </a:solidFill>
                  </a:tcPr>
                </a:tc>
                <a:tc hMerge="1">
                  <a:txBody>
                    <a:bodyPr/>
                    <a:lstStyle/>
                    <a:p>
                      <a:pPr algn="ctr">
                        <a:lnSpc>
                          <a:spcPct val="115000"/>
                        </a:lnSpc>
                        <a:spcAft>
                          <a:spcPts val="0"/>
                        </a:spcAft>
                      </a:pPr>
                      <a:endParaRPr lang="ru-RU" sz="1400" b="1" dirty="0">
                        <a:solidFill>
                          <a:schemeClr val="accent1">
                            <a:lumMod val="50000"/>
                          </a:schemeClr>
                        </a:solidFill>
                        <a:latin typeface="Times New Roman" pitchFamily="18" charset="0"/>
                        <a:ea typeface="Times New Roman"/>
                        <a:cs typeface="Times New Roman" pitchFamily="18" charset="0"/>
                      </a:endParaRPr>
                    </a:p>
                  </a:txBody>
                  <a:tcPr marL="7809" marR="7809" marT="0" marB="0" anchor="ctr">
                    <a:solidFill>
                      <a:schemeClr val="accent6">
                        <a:lumMod val="60000"/>
                        <a:lumOff val="40000"/>
                      </a:schemeClr>
                    </a:solidFill>
                  </a:tcPr>
                </a:tc>
                <a:tc>
                  <a:txBody>
                    <a:bodyPr/>
                    <a:lstStyle/>
                    <a:p>
                      <a:pPr algn="ctr">
                        <a:lnSpc>
                          <a:spcPct val="115000"/>
                        </a:lnSpc>
                        <a:spcAft>
                          <a:spcPts val="0"/>
                        </a:spcAft>
                      </a:pPr>
                      <a:r>
                        <a:rPr lang="ru-RU" sz="1300" b="1" dirty="0" err="1" smtClean="0">
                          <a:solidFill>
                            <a:srgbClr val="002060"/>
                          </a:solidFill>
                          <a:latin typeface="Times New Roman" pitchFamily="18" charset="0"/>
                          <a:ea typeface="Times New Roman"/>
                          <a:cs typeface="Times New Roman" pitchFamily="18" charset="0"/>
                        </a:rPr>
                        <a:t>Альфабит</a:t>
                      </a:r>
                      <a:r>
                        <a:rPr lang="ru-RU" sz="1300" b="1" dirty="0" smtClean="0">
                          <a:solidFill>
                            <a:srgbClr val="002060"/>
                          </a:solidFill>
                          <a:latin typeface="Times New Roman" pitchFamily="18" charset="0"/>
                          <a:ea typeface="Times New Roman"/>
                          <a:cs typeface="Times New Roman" pitchFamily="18" charset="0"/>
                        </a:rPr>
                        <a:t> 60</a:t>
                      </a:r>
                      <a:endParaRPr lang="ru-RU" sz="1300" b="1" dirty="0">
                        <a:solidFill>
                          <a:srgbClr val="002060"/>
                        </a:solidFill>
                        <a:latin typeface="Times New Roman" pitchFamily="18" charset="0"/>
                        <a:ea typeface="Times New Roman"/>
                        <a:cs typeface="Times New Roman" pitchFamily="18" charset="0"/>
                      </a:endParaRPr>
                    </a:p>
                  </a:txBody>
                  <a:tcPr marL="7809" marR="7809" marT="0" marB="0" anchor="ctr">
                    <a:solidFill>
                      <a:schemeClr val="accent6">
                        <a:lumMod val="60000"/>
                        <a:lumOff val="40000"/>
                      </a:schemeClr>
                    </a:solidFill>
                  </a:tcPr>
                </a:tc>
                <a:tc>
                  <a:txBody>
                    <a:bodyPr/>
                    <a:lstStyle/>
                    <a:p>
                      <a:pPr algn="ctr">
                        <a:lnSpc>
                          <a:spcPct val="115000"/>
                        </a:lnSpc>
                        <a:spcAft>
                          <a:spcPts val="0"/>
                        </a:spcAft>
                      </a:pPr>
                      <a:r>
                        <a:rPr lang="ru-RU" sz="1300" b="1" kern="1200" dirty="0" smtClean="0">
                          <a:solidFill>
                            <a:schemeClr val="accent1">
                              <a:lumMod val="50000"/>
                            </a:schemeClr>
                          </a:solidFill>
                          <a:latin typeface="Times New Roman" pitchFamily="18" charset="0"/>
                          <a:ea typeface="+mn-ea"/>
                          <a:cs typeface="Times New Roman" pitchFamily="18" charset="0"/>
                        </a:rPr>
                        <a:t>ПБВ</a:t>
                      </a:r>
                      <a:r>
                        <a:rPr lang="ru-RU" sz="1300" b="1" kern="1200" baseline="0" dirty="0" smtClean="0">
                          <a:solidFill>
                            <a:schemeClr val="accent1">
                              <a:lumMod val="50000"/>
                            </a:schemeClr>
                          </a:solidFill>
                          <a:latin typeface="Times New Roman" pitchFamily="18" charset="0"/>
                          <a:ea typeface="+mn-ea"/>
                          <a:cs typeface="Times New Roman" pitchFamily="18" charset="0"/>
                        </a:rPr>
                        <a:t> 60</a:t>
                      </a:r>
                    </a:p>
                    <a:p>
                      <a:pPr algn="ctr">
                        <a:lnSpc>
                          <a:spcPct val="115000"/>
                        </a:lnSpc>
                        <a:spcAft>
                          <a:spcPts val="0"/>
                        </a:spcAft>
                      </a:pPr>
                      <a:r>
                        <a:rPr lang="ru-RU" sz="1300" b="1" kern="1200" baseline="0" dirty="0" smtClean="0">
                          <a:solidFill>
                            <a:schemeClr val="accent1">
                              <a:lumMod val="50000"/>
                            </a:schemeClr>
                          </a:solidFill>
                          <a:latin typeface="Times New Roman" pitchFamily="18" charset="0"/>
                          <a:ea typeface="+mn-ea"/>
                          <a:cs typeface="Times New Roman" pitchFamily="18" charset="0"/>
                        </a:rPr>
                        <a:t>Рязанский НПЗ</a:t>
                      </a:r>
                    </a:p>
                  </a:txBody>
                  <a:tcPr marL="7809" marR="7809" marT="0" marB="0">
                    <a:solidFill>
                      <a:schemeClr val="accent6">
                        <a:lumMod val="60000"/>
                        <a:lumOff val="40000"/>
                      </a:schemeClr>
                    </a:solidFill>
                  </a:tcPr>
                </a:tc>
                <a:tc>
                  <a:txBody>
                    <a:bodyPr/>
                    <a:lstStyle/>
                    <a:p>
                      <a:pPr algn="ctr">
                        <a:lnSpc>
                          <a:spcPct val="115000"/>
                        </a:lnSpc>
                        <a:spcAft>
                          <a:spcPts val="0"/>
                        </a:spcAft>
                      </a:pPr>
                      <a:r>
                        <a:rPr lang="ru-RU" sz="1300" b="1" dirty="0" smtClean="0">
                          <a:solidFill>
                            <a:schemeClr val="accent1">
                              <a:lumMod val="50000"/>
                            </a:schemeClr>
                          </a:solidFill>
                          <a:latin typeface="Times New Roman" pitchFamily="18" charset="0"/>
                          <a:ea typeface="+mn-ea"/>
                          <a:cs typeface="Times New Roman" pitchFamily="18" charset="0"/>
                        </a:rPr>
                        <a:t>ПБВ</a:t>
                      </a:r>
                      <a:r>
                        <a:rPr lang="ru-RU" sz="1300" b="1" baseline="0" dirty="0" smtClean="0">
                          <a:solidFill>
                            <a:schemeClr val="accent1">
                              <a:lumMod val="50000"/>
                            </a:schemeClr>
                          </a:solidFill>
                          <a:latin typeface="Times New Roman" pitchFamily="18" charset="0"/>
                          <a:ea typeface="+mn-ea"/>
                          <a:cs typeface="Times New Roman" pitchFamily="18" charset="0"/>
                        </a:rPr>
                        <a:t> 60</a:t>
                      </a:r>
                      <a:endParaRPr lang="ru-RU" sz="1300" b="1" dirty="0" smtClean="0">
                        <a:solidFill>
                          <a:schemeClr val="accent1">
                            <a:lumMod val="50000"/>
                          </a:schemeClr>
                        </a:solidFill>
                        <a:latin typeface="Times New Roman" pitchFamily="18" charset="0"/>
                        <a:ea typeface="+mn-ea"/>
                        <a:cs typeface="Times New Roman" pitchFamily="18" charset="0"/>
                      </a:endParaRPr>
                    </a:p>
                    <a:p>
                      <a:pPr algn="ctr">
                        <a:lnSpc>
                          <a:spcPct val="115000"/>
                        </a:lnSpc>
                        <a:spcAft>
                          <a:spcPts val="0"/>
                        </a:spcAft>
                      </a:pPr>
                      <a:r>
                        <a:rPr lang="ru-RU" sz="1300" b="1" dirty="0" err="1" smtClean="0">
                          <a:solidFill>
                            <a:schemeClr val="accent1">
                              <a:lumMod val="50000"/>
                            </a:schemeClr>
                          </a:solidFill>
                          <a:latin typeface="Times New Roman" pitchFamily="18" charset="0"/>
                          <a:ea typeface="+mn-ea"/>
                          <a:cs typeface="Times New Roman" pitchFamily="18" charset="0"/>
                        </a:rPr>
                        <a:t>Полигум</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lumMod val="60000"/>
                        <a:lumOff val="40000"/>
                      </a:schemeClr>
                    </a:solidFill>
                  </a:tcPr>
                </a:tc>
                <a:tc>
                  <a:txBody>
                    <a:bodyPr/>
                    <a:lstStyle/>
                    <a:p>
                      <a:pPr algn="ctr">
                        <a:lnSpc>
                          <a:spcPct val="115000"/>
                        </a:lnSpc>
                        <a:spcAft>
                          <a:spcPts val="0"/>
                        </a:spcAft>
                      </a:pPr>
                      <a:r>
                        <a:rPr lang="ru-RU" sz="1300" b="1" dirty="0" smtClean="0">
                          <a:solidFill>
                            <a:schemeClr val="accent1">
                              <a:lumMod val="50000"/>
                            </a:schemeClr>
                          </a:solidFill>
                          <a:latin typeface="Times New Roman" pitchFamily="18" charset="0"/>
                          <a:ea typeface="Times New Roman"/>
                          <a:cs typeface="Times New Roman" pitchFamily="18" charset="0"/>
                        </a:rPr>
                        <a:t>ПБВ</a:t>
                      </a:r>
                      <a:r>
                        <a:rPr lang="ru-RU" sz="1300" b="1" baseline="0" dirty="0" smtClean="0">
                          <a:solidFill>
                            <a:schemeClr val="accent1">
                              <a:lumMod val="50000"/>
                            </a:schemeClr>
                          </a:solidFill>
                          <a:latin typeface="Times New Roman" pitchFamily="18" charset="0"/>
                          <a:ea typeface="Times New Roman"/>
                          <a:cs typeface="Times New Roman" pitchFamily="18" charset="0"/>
                        </a:rPr>
                        <a:t> 60</a:t>
                      </a:r>
                    </a:p>
                    <a:p>
                      <a:pPr algn="ctr">
                        <a:lnSpc>
                          <a:spcPct val="115000"/>
                        </a:lnSpc>
                        <a:spcAft>
                          <a:spcPts val="0"/>
                        </a:spcAft>
                      </a:pPr>
                      <a:r>
                        <a:rPr lang="ru-RU" sz="1300" b="1" dirty="0" err="1" smtClean="0">
                          <a:solidFill>
                            <a:schemeClr val="accent1">
                              <a:lumMod val="50000"/>
                            </a:schemeClr>
                          </a:solidFill>
                          <a:latin typeface="Times New Roman" pitchFamily="18" charset="0"/>
                          <a:ea typeface="Times New Roman"/>
                          <a:cs typeface="Times New Roman" pitchFamily="18" charset="0"/>
                        </a:rPr>
                        <a:t>Техпрогресс</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lumMod val="60000"/>
                        <a:lumOff val="40000"/>
                      </a:schemeClr>
                    </a:solidFill>
                  </a:tcPr>
                </a:tc>
              </a:tr>
              <a:tr h="345638">
                <a:tc rowSpan="3">
                  <a:txBody>
                    <a:bodyPr/>
                    <a:lstStyle/>
                    <a:p>
                      <a:pPr algn="just">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1 Глубина проникания иглы, , не менее, при температуре</a:t>
                      </a:r>
                      <a:r>
                        <a:rPr lang="ru-RU" sz="1300" b="1" baseline="0" dirty="0" smtClean="0">
                          <a:solidFill>
                            <a:schemeClr val="accent1">
                              <a:lumMod val="50000"/>
                            </a:schemeClr>
                          </a:solidFill>
                          <a:latin typeface="Times New Roman" pitchFamily="18" charset="0"/>
                          <a:cs typeface="Times New Roman" pitchFamily="18" charset="0"/>
                        </a:rPr>
                        <a:t> </a:t>
                      </a:r>
                    </a:p>
                    <a:p>
                      <a:pPr algn="ctr">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25 °С</a:t>
                      </a:r>
                      <a:endParaRPr lang="ru-RU" sz="1300" b="1" dirty="0" smtClean="0">
                        <a:solidFill>
                          <a:schemeClr val="accent1">
                            <a:lumMod val="50000"/>
                          </a:schemeClr>
                        </a:solidFill>
                        <a:latin typeface="Times New Roman" pitchFamily="18" charset="0"/>
                        <a:ea typeface="Times New Roman"/>
                        <a:cs typeface="Times New Roman" pitchFamily="18" charset="0"/>
                      </a:endParaRPr>
                    </a:p>
                    <a:p>
                      <a:pPr marL="198120" algn="just">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                            </a:t>
                      </a:r>
                      <a:r>
                        <a:rPr lang="ru-RU" sz="1300" b="1" baseline="0" dirty="0" smtClean="0">
                          <a:solidFill>
                            <a:schemeClr val="accent1">
                              <a:lumMod val="50000"/>
                            </a:schemeClr>
                          </a:solidFill>
                          <a:latin typeface="Times New Roman" pitchFamily="18" charset="0"/>
                          <a:cs typeface="Times New Roman" pitchFamily="18" charset="0"/>
                        </a:rPr>
                        <a:t> </a:t>
                      </a:r>
                      <a:r>
                        <a:rPr lang="ru-RU" sz="1300" b="1" dirty="0" smtClean="0">
                          <a:solidFill>
                            <a:schemeClr val="accent1">
                              <a:lumMod val="50000"/>
                            </a:schemeClr>
                          </a:solidFill>
                          <a:latin typeface="Times New Roman" pitchFamily="18" charset="0"/>
                          <a:cs typeface="Times New Roman" pitchFamily="18" charset="0"/>
                        </a:rPr>
                        <a:t>0 °С</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 </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a:latin typeface="Times New Roman" pitchFamily="18" charset="0"/>
                          <a:cs typeface="Times New Roman" pitchFamily="18" charset="0"/>
                        </a:rPr>
                        <a:t> </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r>
              <a:tr h="242486">
                <a:tc vMerge="1">
                  <a:txBody>
                    <a:bodyPr/>
                    <a:lstStyle/>
                    <a:p>
                      <a:pPr marL="198120" algn="just">
                        <a:lnSpc>
                          <a:spcPct val="115000"/>
                        </a:lnSpc>
                        <a:spcAft>
                          <a:spcPts val="0"/>
                        </a:spcAft>
                      </a:pPr>
                      <a:endParaRPr lang="ru-RU" sz="1300" dirty="0">
                        <a:latin typeface="Times New Roman"/>
                        <a:ea typeface="Times New Roman"/>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dirty="0">
                          <a:latin typeface="Times New Roman" pitchFamily="18" charset="0"/>
                          <a:cs typeface="Times New Roman" pitchFamily="18" charset="0"/>
                        </a:rPr>
                        <a:t>60</a:t>
                      </a:r>
                      <a:endParaRPr lang="ru-RU" sz="1300" b="1" dirty="0">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76</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73</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62</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75</a:t>
                      </a:r>
                      <a:endParaRPr lang="ru-RU" sz="1300" b="1" dirty="0">
                        <a:latin typeface="Times New Roman" pitchFamily="18" charset="0"/>
                        <a:ea typeface="Times New Roman"/>
                        <a:cs typeface="Times New Roman" pitchFamily="18" charset="0"/>
                      </a:endParaRPr>
                    </a:p>
                  </a:txBody>
                  <a:tcPr marL="7809" marR="7809" marT="0" marB="0"/>
                </a:tc>
              </a:tr>
              <a:tr h="242486">
                <a:tc vMerge="1">
                  <a:txBody>
                    <a:bodyPr/>
                    <a:lstStyle/>
                    <a:p>
                      <a:pPr marL="198120" algn="just">
                        <a:lnSpc>
                          <a:spcPct val="115000"/>
                        </a:lnSpc>
                        <a:spcAft>
                          <a:spcPts val="0"/>
                        </a:spcAft>
                      </a:pPr>
                      <a:endParaRPr lang="ru-RU" sz="1300" dirty="0">
                        <a:latin typeface="Times New Roman"/>
                        <a:ea typeface="Times New Roman"/>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dirty="0">
                          <a:latin typeface="Times New Roman" pitchFamily="18" charset="0"/>
                          <a:cs typeface="Times New Roman" pitchFamily="18" charset="0"/>
                        </a:rPr>
                        <a:t>32</a:t>
                      </a:r>
                      <a:endParaRPr lang="ru-RU" sz="1300" b="1" dirty="0">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34</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3</a:t>
                      </a:r>
                      <a:r>
                        <a:rPr lang="en-US" sz="1300" b="1" dirty="0" smtClean="0">
                          <a:latin typeface="Times New Roman" pitchFamily="18" charset="0"/>
                          <a:cs typeface="Times New Roman" pitchFamily="18" charset="0"/>
                        </a:rPr>
                        <a:t>3</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34</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32</a:t>
                      </a:r>
                      <a:endParaRPr lang="ru-RU" sz="1300" b="1" dirty="0">
                        <a:latin typeface="Times New Roman" pitchFamily="18" charset="0"/>
                        <a:ea typeface="Times New Roman"/>
                        <a:cs typeface="Times New Roman" pitchFamily="18" charset="0"/>
                      </a:endParaRPr>
                    </a:p>
                  </a:txBody>
                  <a:tcPr marL="7809" marR="7809" marT="0" marB="0"/>
                </a:tc>
              </a:tr>
              <a:tr h="242486">
                <a:tc rowSpan="3">
                  <a:txBody>
                    <a:bodyPr/>
                    <a:lstStyle/>
                    <a:p>
                      <a:pPr algn="just">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2 Растяжимость, см, не менее</a:t>
                      </a:r>
                      <a:r>
                        <a:rPr lang="ru-RU" sz="1300" b="1" dirty="0" smtClean="0">
                          <a:solidFill>
                            <a:schemeClr val="accent1">
                              <a:lumMod val="50000"/>
                            </a:schemeClr>
                          </a:solidFill>
                          <a:latin typeface="Times New Roman" pitchFamily="18" charset="0"/>
                          <a:cs typeface="Times New Roman" pitchFamily="18" charset="0"/>
                        </a:rPr>
                        <a:t>, при температуре</a:t>
                      </a:r>
                      <a:r>
                        <a:rPr lang="ru-RU" sz="1300" b="1" baseline="0" dirty="0" smtClean="0">
                          <a:solidFill>
                            <a:schemeClr val="accent1">
                              <a:lumMod val="50000"/>
                            </a:schemeClr>
                          </a:solidFill>
                          <a:latin typeface="Times New Roman" pitchFamily="18" charset="0"/>
                          <a:cs typeface="Times New Roman" pitchFamily="18" charset="0"/>
                        </a:rPr>
                        <a:t> </a:t>
                      </a:r>
                      <a:r>
                        <a:rPr lang="ru-RU" sz="1300" b="1" dirty="0" smtClean="0">
                          <a:solidFill>
                            <a:schemeClr val="accent1">
                              <a:lumMod val="50000"/>
                            </a:schemeClr>
                          </a:solidFill>
                          <a:latin typeface="Times New Roman" pitchFamily="18" charset="0"/>
                          <a:cs typeface="Times New Roman" pitchFamily="18" charset="0"/>
                        </a:rPr>
                        <a:t>25 </a:t>
                      </a:r>
                      <a:r>
                        <a:rPr lang="ru-RU" sz="1300" b="1" dirty="0">
                          <a:solidFill>
                            <a:schemeClr val="accent1">
                              <a:lumMod val="50000"/>
                            </a:schemeClr>
                          </a:solidFill>
                          <a:latin typeface="Times New Roman" pitchFamily="18" charset="0"/>
                          <a:cs typeface="Times New Roman" pitchFamily="18" charset="0"/>
                        </a:rPr>
                        <a:t>°С</a:t>
                      </a:r>
                      <a:endParaRPr lang="ru-RU" sz="1300" b="1" dirty="0">
                        <a:solidFill>
                          <a:schemeClr val="accent1">
                            <a:lumMod val="50000"/>
                          </a:schemeClr>
                        </a:solidFill>
                        <a:latin typeface="Times New Roman" pitchFamily="18" charset="0"/>
                        <a:ea typeface="Times New Roman"/>
                        <a:cs typeface="Times New Roman" pitchFamily="18" charset="0"/>
                      </a:endParaRPr>
                    </a:p>
                    <a:p>
                      <a:pPr marL="198120" algn="just">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                     0 </a:t>
                      </a:r>
                      <a:r>
                        <a:rPr lang="ru-RU" sz="1300" b="1" dirty="0">
                          <a:solidFill>
                            <a:schemeClr val="accent1">
                              <a:lumMod val="50000"/>
                            </a:schemeClr>
                          </a:solidFill>
                          <a:latin typeface="Times New Roman" pitchFamily="18" charset="0"/>
                          <a:cs typeface="Times New Roman" pitchFamily="18" charset="0"/>
                        </a:rPr>
                        <a:t>°С</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dirty="0">
                          <a:latin typeface="Times New Roman" pitchFamily="18" charset="0"/>
                          <a:cs typeface="Times New Roman" pitchFamily="18" charset="0"/>
                        </a:rPr>
                        <a:t> </a:t>
                      </a:r>
                      <a:endParaRPr lang="ru-RU" sz="1300" b="1" dirty="0">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a:latin typeface="Times New Roman" pitchFamily="18" charset="0"/>
                          <a:cs typeface="Times New Roman" pitchFamily="18" charset="0"/>
                        </a:rPr>
                        <a:t> </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r>
              <a:tr h="242486">
                <a:tc vMerge="1">
                  <a:txBody>
                    <a:bodyPr/>
                    <a:lstStyle/>
                    <a:p>
                      <a:pPr marL="198120" algn="just">
                        <a:lnSpc>
                          <a:spcPct val="115000"/>
                        </a:lnSpc>
                        <a:spcAft>
                          <a:spcPts val="0"/>
                        </a:spcAft>
                      </a:pPr>
                      <a:endParaRPr lang="ru-RU" sz="1300" dirty="0">
                        <a:latin typeface="Times New Roman"/>
                        <a:ea typeface="Times New Roman"/>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dirty="0">
                          <a:latin typeface="Times New Roman" pitchFamily="18" charset="0"/>
                          <a:cs typeface="Times New Roman" pitchFamily="18" charset="0"/>
                        </a:rPr>
                        <a:t>25</a:t>
                      </a:r>
                      <a:endParaRPr lang="ru-RU" sz="1300" b="1" dirty="0">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80</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62</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78</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78</a:t>
                      </a:r>
                      <a:endParaRPr lang="ru-RU" sz="1300" b="1" dirty="0">
                        <a:latin typeface="Times New Roman" pitchFamily="18" charset="0"/>
                        <a:ea typeface="Times New Roman"/>
                        <a:cs typeface="Times New Roman" pitchFamily="18" charset="0"/>
                      </a:endParaRPr>
                    </a:p>
                  </a:txBody>
                  <a:tcPr marL="7809" marR="7809" marT="0" marB="0"/>
                </a:tc>
              </a:tr>
              <a:tr h="242486">
                <a:tc vMerge="1">
                  <a:txBody>
                    <a:bodyPr/>
                    <a:lstStyle/>
                    <a:p>
                      <a:pPr marL="198120" algn="just">
                        <a:lnSpc>
                          <a:spcPct val="115000"/>
                        </a:lnSpc>
                        <a:spcAft>
                          <a:spcPts val="0"/>
                        </a:spcAft>
                      </a:pPr>
                      <a:endParaRPr lang="ru-RU" sz="1300" dirty="0">
                        <a:latin typeface="Times New Roman"/>
                        <a:ea typeface="Times New Roman"/>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11</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45</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en-US" sz="1300" b="1" dirty="0" smtClean="0">
                          <a:latin typeface="Times New Roman" pitchFamily="18" charset="0"/>
                          <a:ea typeface="+mn-ea"/>
                          <a:cs typeface="Times New Roman" pitchFamily="18" charset="0"/>
                        </a:rPr>
                        <a:t>42</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15</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22</a:t>
                      </a:r>
                      <a:endParaRPr lang="ru-RU" sz="1300" b="1" dirty="0">
                        <a:latin typeface="Times New Roman" pitchFamily="18" charset="0"/>
                        <a:ea typeface="Times New Roman"/>
                        <a:cs typeface="Times New Roman" pitchFamily="18" charset="0"/>
                      </a:endParaRPr>
                    </a:p>
                  </a:txBody>
                  <a:tcPr marL="7809" marR="7809" marT="0" marB="0"/>
                </a:tc>
              </a:tr>
              <a:tr h="484972">
                <a:tc>
                  <a:txBody>
                    <a:bodyPr/>
                    <a:lstStyle/>
                    <a:p>
                      <a:pPr algn="just">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3</a:t>
                      </a:r>
                      <a:r>
                        <a:rPr lang="ru-RU" sz="1300" b="1" baseline="0" dirty="0" smtClean="0">
                          <a:solidFill>
                            <a:schemeClr val="accent1">
                              <a:lumMod val="50000"/>
                            </a:schemeClr>
                          </a:solidFill>
                          <a:latin typeface="Times New Roman" pitchFamily="18" charset="0"/>
                          <a:cs typeface="Times New Roman" pitchFamily="18" charset="0"/>
                        </a:rPr>
                        <a:t> </a:t>
                      </a:r>
                      <a:r>
                        <a:rPr lang="ru-RU" sz="1300" b="1" dirty="0" smtClean="0">
                          <a:solidFill>
                            <a:schemeClr val="accent1">
                              <a:lumMod val="50000"/>
                            </a:schemeClr>
                          </a:solidFill>
                          <a:latin typeface="Times New Roman" pitchFamily="18" charset="0"/>
                          <a:cs typeface="Times New Roman" pitchFamily="18" charset="0"/>
                        </a:rPr>
                        <a:t>Температура </a:t>
                      </a:r>
                      <a:r>
                        <a:rPr lang="ru-RU" sz="1300" b="1" dirty="0">
                          <a:solidFill>
                            <a:schemeClr val="accent1">
                              <a:lumMod val="50000"/>
                            </a:schemeClr>
                          </a:solidFill>
                          <a:latin typeface="Times New Roman" pitchFamily="18" charset="0"/>
                          <a:cs typeface="Times New Roman" pitchFamily="18" charset="0"/>
                        </a:rPr>
                        <a:t>размягчения по кольцу и шару, °С, не ниже</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54</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77</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70</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82</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62</a:t>
                      </a:r>
                      <a:endParaRPr lang="ru-RU" sz="1300" b="1" dirty="0">
                        <a:latin typeface="Times New Roman" pitchFamily="18" charset="0"/>
                        <a:ea typeface="Times New Roman"/>
                        <a:cs typeface="Times New Roman" pitchFamily="18" charset="0"/>
                      </a:endParaRPr>
                    </a:p>
                  </a:txBody>
                  <a:tcPr marL="7809" marR="7809" marT="0" marB="0"/>
                </a:tc>
              </a:tr>
              <a:tr h="484972">
                <a:tc>
                  <a:txBody>
                    <a:bodyPr/>
                    <a:lstStyle/>
                    <a:p>
                      <a:pPr algn="just">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4 Температура хрупкости по </a:t>
                      </a:r>
                      <a:r>
                        <a:rPr lang="ru-RU" sz="1300" b="1" dirty="0" err="1">
                          <a:solidFill>
                            <a:schemeClr val="accent1">
                              <a:lumMod val="50000"/>
                            </a:schemeClr>
                          </a:solidFill>
                          <a:latin typeface="Times New Roman" pitchFamily="18" charset="0"/>
                          <a:cs typeface="Times New Roman" pitchFamily="18" charset="0"/>
                        </a:rPr>
                        <a:t>Фраасу</a:t>
                      </a:r>
                      <a:r>
                        <a:rPr lang="ru-RU" sz="1300" b="1" dirty="0">
                          <a:solidFill>
                            <a:schemeClr val="accent1">
                              <a:lumMod val="50000"/>
                            </a:schemeClr>
                          </a:solidFill>
                          <a:latin typeface="Times New Roman" pitchFamily="18" charset="0"/>
                          <a:cs typeface="Times New Roman" pitchFamily="18" charset="0"/>
                        </a:rPr>
                        <a:t>, °С, не выше</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dirty="0">
                          <a:latin typeface="Times New Roman" pitchFamily="18" charset="0"/>
                          <a:cs typeface="Times New Roman" pitchFamily="18" charset="0"/>
                        </a:rPr>
                        <a:t>-20</a:t>
                      </a:r>
                      <a:endParaRPr lang="ru-RU" sz="1300" b="1" dirty="0">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-21</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a:latin typeface="Times New Roman" pitchFamily="18" charset="0"/>
                          <a:cs typeface="Times New Roman" pitchFamily="18" charset="0"/>
                        </a:rPr>
                        <a:t>-</a:t>
                      </a:r>
                      <a:r>
                        <a:rPr lang="ru-RU" sz="1300" b="1" dirty="0" smtClean="0">
                          <a:latin typeface="Times New Roman" pitchFamily="18" charset="0"/>
                          <a:cs typeface="Times New Roman" pitchFamily="18" charset="0"/>
                        </a:rPr>
                        <a:t>2</a:t>
                      </a:r>
                      <a:r>
                        <a:rPr lang="en-US" sz="1300" b="1" dirty="0" smtClean="0">
                          <a:latin typeface="Times New Roman" pitchFamily="18" charset="0"/>
                          <a:cs typeface="Times New Roman" pitchFamily="18" charset="0"/>
                        </a:rPr>
                        <a:t>2</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-30</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-22</a:t>
                      </a:r>
                      <a:endParaRPr lang="ru-RU" sz="1300" b="1" dirty="0">
                        <a:latin typeface="Times New Roman" pitchFamily="18" charset="0"/>
                        <a:ea typeface="Times New Roman"/>
                        <a:cs typeface="Times New Roman" pitchFamily="18" charset="0"/>
                      </a:endParaRPr>
                    </a:p>
                  </a:txBody>
                  <a:tcPr marL="7809" marR="7809" marT="0" marB="0"/>
                </a:tc>
              </a:tr>
              <a:tr h="242486">
                <a:tc rowSpan="3">
                  <a:txBody>
                    <a:bodyPr/>
                    <a:lstStyle/>
                    <a:p>
                      <a:pPr algn="just">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5 Эластичность, %, не менее, при </a:t>
                      </a:r>
                      <a:r>
                        <a:rPr lang="ru-RU" sz="1300" b="1" dirty="0" smtClean="0">
                          <a:solidFill>
                            <a:schemeClr val="accent1">
                              <a:lumMod val="50000"/>
                            </a:schemeClr>
                          </a:solidFill>
                          <a:latin typeface="Times New Roman" pitchFamily="18" charset="0"/>
                          <a:cs typeface="Times New Roman" pitchFamily="18" charset="0"/>
                        </a:rPr>
                        <a:t>температуре</a:t>
                      </a:r>
                      <a:r>
                        <a:rPr lang="ru-RU" sz="1300" b="1" baseline="0" dirty="0" smtClean="0">
                          <a:solidFill>
                            <a:schemeClr val="accent1">
                              <a:lumMod val="50000"/>
                            </a:schemeClr>
                          </a:solidFill>
                          <a:latin typeface="Times New Roman" pitchFamily="18" charset="0"/>
                          <a:cs typeface="Times New Roman" pitchFamily="18" charset="0"/>
                        </a:rPr>
                        <a:t> </a:t>
                      </a:r>
                      <a:r>
                        <a:rPr lang="ru-RU" sz="1300" b="1" dirty="0" smtClean="0">
                          <a:solidFill>
                            <a:schemeClr val="accent1">
                              <a:lumMod val="50000"/>
                            </a:schemeClr>
                          </a:solidFill>
                          <a:latin typeface="Times New Roman" pitchFamily="18" charset="0"/>
                          <a:cs typeface="Times New Roman" pitchFamily="18" charset="0"/>
                        </a:rPr>
                        <a:t>25 </a:t>
                      </a:r>
                      <a:r>
                        <a:rPr lang="ru-RU" sz="1300" b="1" dirty="0">
                          <a:solidFill>
                            <a:schemeClr val="accent1">
                              <a:lumMod val="50000"/>
                            </a:schemeClr>
                          </a:solidFill>
                          <a:latin typeface="Times New Roman" pitchFamily="18" charset="0"/>
                          <a:cs typeface="Times New Roman" pitchFamily="18" charset="0"/>
                        </a:rPr>
                        <a:t>°С</a:t>
                      </a:r>
                      <a:endParaRPr lang="ru-RU" sz="1300" b="1" dirty="0">
                        <a:solidFill>
                          <a:schemeClr val="accent1">
                            <a:lumMod val="50000"/>
                          </a:schemeClr>
                        </a:solidFill>
                        <a:latin typeface="Times New Roman" pitchFamily="18" charset="0"/>
                        <a:ea typeface="Times New Roman"/>
                        <a:cs typeface="Times New Roman" pitchFamily="18" charset="0"/>
                      </a:endParaRPr>
                    </a:p>
                    <a:p>
                      <a:pPr marL="198120" algn="just">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                      0 </a:t>
                      </a:r>
                      <a:r>
                        <a:rPr lang="ru-RU" sz="1300" b="1" dirty="0">
                          <a:solidFill>
                            <a:schemeClr val="accent1">
                              <a:lumMod val="50000"/>
                            </a:schemeClr>
                          </a:solidFill>
                          <a:latin typeface="Times New Roman" pitchFamily="18" charset="0"/>
                          <a:cs typeface="Times New Roman" pitchFamily="18" charset="0"/>
                        </a:rPr>
                        <a:t>°С</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 </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a:latin typeface="Times New Roman" pitchFamily="18" charset="0"/>
                          <a:cs typeface="Times New Roman" pitchFamily="18" charset="0"/>
                        </a:rPr>
                        <a:t> </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r>
              <a:tr h="242486">
                <a:tc vMerge="1">
                  <a:txBody>
                    <a:bodyPr/>
                    <a:lstStyle/>
                    <a:p>
                      <a:pPr marL="198120" algn="just">
                        <a:lnSpc>
                          <a:spcPct val="115000"/>
                        </a:lnSpc>
                        <a:spcAft>
                          <a:spcPts val="0"/>
                        </a:spcAft>
                      </a:pPr>
                      <a:endParaRPr lang="ru-RU" sz="1300" dirty="0">
                        <a:latin typeface="Times New Roman"/>
                        <a:ea typeface="Times New Roman"/>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80</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en-US" sz="1300" b="1" dirty="0" smtClean="0">
                          <a:latin typeface="Times New Roman" pitchFamily="18" charset="0"/>
                          <a:cs typeface="Times New Roman" pitchFamily="18" charset="0"/>
                        </a:rPr>
                        <a:t>95</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9</a:t>
                      </a:r>
                      <a:r>
                        <a:rPr lang="en-US" sz="1300" b="1" dirty="0" smtClean="0">
                          <a:latin typeface="Times New Roman" pitchFamily="18" charset="0"/>
                          <a:cs typeface="Times New Roman" pitchFamily="18" charset="0"/>
                        </a:rPr>
                        <a:t>4</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96</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86</a:t>
                      </a:r>
                      <a:endParaRPr lang="ru-RU" sz="1300" b="1" dirty="0">
                        <a:latin typeface="Times New Roman" pitchFamily="18" charset="0"/>
                        <a:ea typeface="Times New Roman"/>
                        <a:cs typeface="Times New Roman" pitchFamily="18" charset="0"/>
                      </a:endParaRPr>
                    </a:p>
                  </a:txBody>
                  <a:tcPr marL="7809" marR="7809" marT="0" marB="0"/>
                </a:tc>
              </a:tr>
              <a:tr h="242486">
                <a:tc vMerge="1">
                  <a:txBody>
                    <a:bodyPr/>
                    <a:lstStyle/>
                    <a:p>
                      <a:pPr marL="198120" algn="just">
                        <a:lnSpc>
                          <a:spcPct val="115000"/>
                        </a:lnSpc>
                        <a:spcAft>
                          <a:spcPts val="0"/>
                        </a:spcAft>
                      </a:pPr>
                      <a:endParaRPr lang="ru-RU" sz="1300" dirty="0">
                        <a:latin typeface="Times New Roman"/>
                        <a:ea typeface="Times New Roman"/>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70</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en-US" sz="1300" b="1" dirty="0" smtClean="0">
                          <a:latin typeface="Times New Roman" pitchFamily="18" charset="0"/>
                          <a:ea typeface="+mn-ea"/>
                          <a:cs typeface="Times New Roman" pitchFamily="18" charset="0"/>
                        </a:rPr>
                        <a:t>72</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7</a:t>
                      </a:r>
                      <a:r>
                        <a:rPr lang="en-US" sz="1300" b="1" dirty="0" smtClean="0">
                          <a:latin typeface="Times New Roman" pitchFamily="18" charset="0"/>
                          <a:cs typeface="Times New Roman" pitchFamily="18" charset="0"/>
                        </a:rPr>
                        <a:t>2</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75</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74</a:t>
                      </a:r>
                      <a:endParaRPr lang="ru-RU" sz="1300" b="1" dirty="0">
                        <a:latin typeface="Times New Roman" pitchFamily="18" charset="0"/>
                        <a:ea typeface="Times New Roman"/>
                        <a:cs typeface="Times New Roman" pitchFamily="18" charset="0"/>
                      </a:endParaRPr>
                    </a:p>
                  </a:txBody>
                  <a:tcPr marL="7809" marR="7809" marT="0" marB="0"/>
                </a:tc>
              </a:tr>
              <a:tr h="727458">
                <a:tc>
                  <a:txBody>
                    <a:bodyPr/>
                    <a:lstStyle/>
                    <a:p>
                      <a:pPr algn="l">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6</a:t>
                      </a:r>
                      <a:r>
                        <a:rPr lang="ru-RU" sz="1300" b="1" baseline="0" dirty="0" smtClean="0">
                          <a:solidFill>
                            <a:schemeClr val="accent1">
                              <a:lumMod val="50000"/>
                            </a:schemeClr>
                          </a:solidFill>
                          <a:latin typeface="Times New Roman" pitchFamily="18" charset="0"/>
                          <a:cs typeface="Times New Roman" pitchFamily="18" charset="0"/>
                        </a:rPr>
                        <a:t>  </a:t>
                      </a:r>
                      <a:r>
                        <a:rPr lang="ru-RU" sz="1300" b="1" dirty="0" smtClean="0">
                          <a:solidFill>
                            <a:schemeClr val="accent1">
                              <a:lumMod val="50000"/>
                            </a:schemeClr>
                          </a:solidFill>
                          <a:latin typeface="Times New Roman" pitchFamily="18" charset="0"/>
                          <a:cs typeface="Times New Roman" pitchFamily="18" charset="0"/>
                        </a:rPr>
                        <a:t>Изменение </a:t>
                      </a:r>
                      <a:r>
                        <a:rPr lang="ru-RU" sz="1300" b="1" dirty="0">
                          <a:solidFill>
                            <a:schemeClr val="accent1">
                              <a:lumMod val="50000"/>
                            </a:schemeClr>
                          </a:solidFill>
                          <a:latin typeface="Times New Roman" pitchFamily="18" charset="0"/>
                          <a:cs typeface="Times New Roman" pitchFamily="18" charset="0"/>
                        </a:rPr>
                        <a:t>температуры размягчения после прогрева, °С, не более (по абсолютной величине)</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5</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3</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a:latin typeface="Times New Roman" pitchFamily="18" charset="0"/>
                          <a:cs typeface="Times New Roman" pitchFamily="18" charset="0"/>
                        </a:rPr>
                        <a:t>4</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3</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4</a:t>
                      </a:r>
                      <a:endParaRPr lang="ru-RU" sz="1300" b="1" dirty="0">
                        <a:latin typeface="Times New Roman" pitchFamily="18" charset="0"/>
                        <a:ea typeface="Times New Roman"/>
                        <a:cs typeface="Times New Roman" pitchFamily="18" charset="0"/>
                      </a:endParaRPr>
                    </a:p>
                  </a:txBody>
                  <a:tcPr marL="7809" marR="7809" marT="0" marB="0"/>
                </a:tc>
              </a:tr>
              <a:tr h="242486">
                <a:tc>
                  <a:txBody>
                    <a:bodyPr/>
                    <a:lstStyle/>
                    <a:p>
                      <a:pPr algn="just">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7 Температура вспышки, °С, не ниже</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230</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278</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2</a:t>
                      </a:r>
                      <a:r>
                        <a:rPr lang="en-US" sz="1300" b="1" dirty="0" smtClean="0">
                          <a:latin typeface="Times New Roman" pitchFamily="18" charset="0"/>
                          <a:cs typeface="Times New Roman" pitchFamily="18" charset="0"/>
                        </a:rPr>
                        <a:t>70</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295</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275</a:t>
                      </a:r>
                      <a:endParaRPr lang="ru-RU" sz="1300" b="1" dirty="0">
                        <a:latin typeface="Times New Roman" pitchFamily="18" charset="0"/>
                        <a:ea typeface="Times New Roman"/>
                        <a:cs typeface="Times New Roman" pitchFamily="18" charset="0"/>
                      </a:endParaRPr>
                    </a:p>
                  </a:txBody>
                  <a:tcPr marL="7809" marR="7809" marT="0" marB="0"/>
                </a:tc>
              </a:tr>
              <a:tr h="242486">
                <a:tc>
                  <a:txBody>
                    <a:bodyPr/>
                    <a:lstStyle/>
                    <a:p>
                      <a:pPr algn="just">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8 Сцепление с мрамором или песком</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lumMod val="60000"/>
                        <a:lumOff val="40000"/>
                      </a:schemeClr>
                    </a:solidFill>
                  </a:tcPr>
                </a:tc>
                <a:tc gridSpan="6">
                  <a:txBody>
                    <a:bodyPr/>
                    <a:lstStyle/>
                    <a:p>
                      <a:pPr algn="ctr">
                        <a:lnSpc>
                          <a:spcPct val="115000"/>
                        </a:lnSpc>
                        <a:spcAft>
                          <a:spcPts val="0"/>
                        </a:spcAft>
                      </a:pPr>
                      <a:r>
                        <a:rPr lang="ru-RU" sz="1300" b="1" dirty="0">
                          <a:latin typeface="Times New Roman" pitchFamily="18" charset="0"/>
                          <a:cs typeface="Times New Roman" pitchFamily="18" charset="0"/>
                        </a:rPr>
                        <a:t>Выдерживает по контрольному образцу № </a:t>
                      </a:r>
                      <a:r>
                        <a:rPr lang="ru-RU" sz="1300" b="1" dirty="0" smtClean="0">
                          <a:latin typeface="Times New Roman" pitchFamily="18" charset="0"/>
                          <a:cs typeface="Times New Roman" pitchFamily="18" charset="0"/>
                        </a:rPr>
                        <a:t>2</a:t>
                      </a:r>
                      <a:endParaRPr lang="ru-RU" sz="1300" b="1" dirty="0">
                        <a:latin typeface="Times New Roman" pitchFamily="18" charset="0"/>
                        <a:ea typeface="Times New Roman"/>
                        <a:cs typeface="Times New Roman" pitchFamily="18" charset="0"/>
                      </a:endParaRPr>
                    </a:p>
                  </a:txBody>
                  <a:tcPr marL="7809" marR="7809" marT="0" marB="0"/>
                </a:tc>
                <a:tc hMerge="1">
                  <a:txBody>
                    <a:bodyPr/>
                    <a:lstStyle/>
                    <a:p>
                      <a:endParaRPr lang="ru-RU"/>
                    </a:p>
                  </a:txBody>
                  <a:tcPr/>
                </a:tc>
                <a:tc hMerge="1">
                  <a:txBody>
                    <a:bodyPr/>
                    <a:lstStyle/>
                    <a:p>
                      <a:endParaRPr lang="ru-RU"/>
                    </a:p>
                  </a:txBody>
                  <a:tcPr/>
                </a:tc>
                <a:tc hMerge="1">
                  <a:txBody>
                    <a:bodyPr/>
                    <a:lstStyle/>
                    <a:p>
                      <a:pPr algn="ctr">
                        <a:lnSpc>
                          <a:spcPct val="115000"/>
                        </a:lnSpc>
                        <a:spcAft>
                          <a:spcPts val="0"/>
                        </a:spcAft>
                      </a:pPr>
                      <a:endParaRPr lang="ru-RU" sz="1300">
                        <a:latin typeface="Times New Roman"/>
                        <a:ea typeface="Times New Roman"/>
                      </a:endParaRPr>
                    </a:p>
                  </a:txBody>
                  <a:tcPr marL="7809" marR="7809" marT="0" marB="0"/>
                </a:tc>
                <a:tc hMerge="1">
                  <a:txBody>
                    <a:bodyPr/>
                    <a:lstStyle/>
                    <a:p>
                      <a:endParaRPr lang="ru-RU"/>
                    </a:p>
                  </a:txBody>
                  <a:tcPr/>
                </a:tc>
                <a:tc hMerge="1">
                  <a:txBody>
                    <a:bodyPr/>
                    <a:lstStyle/>
                    <a:p>
                      <a:pPr algn="ctr">
                        <a:lnSpc>
                          <a:spcPct val="115000"/>
                        </a:lnSpc>
                        <a:spcAft>
                          <a:spcPts val="0"/>
                        </a:spcAft>
                      </a:pPr>
                      <a:endParaRPr lang="ru-RU" sz="1300">
                        <a:latin typeface="Times New Roman"/>
                        <a:ea typeface="Times New Roman"/>
                      </a:endParaRPr>
                    </a:p>
                  </a:txBody>
                  <a:tcPr marL="7809" marR="7809" marT="0" marB="0"/>
                </a:tc>
              </a:tr>
              <a:tr h="242486">
                <a:tc>
                  <a:txBody>
                    <a:bodyPr/>
                    <a:lstStyle/>
                    <a:p>
                      <a:pPr algn="just">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9 Однородность</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lumMod val="60000"/>
                        <a:lumOff val="40000"/>
                      </a:schemeClr>
                    </a:solidFill>
                  </a:tcPr>
                </a:tc>
                <a:tc>
                  <a:txBody>
                    <a:bodyPr/>
                    <a:lstStyle/>
                    <a:p>
                      <a:pPr algn="ctr">
                        <a:lnSpc>
                          <a:spcPct val="115000"/>
                        </a:lnSpc>
                        <a:spcAft>
                          <a:spcPts val="0"/>
                        </a:spcAft>
                      </a:pPr>
                      <a:r>
                        <a:rPr lang="ru-RU" sz="1300" b="1" dirty="0">
                          <a:latin typeface="Times New Roman" pitchFamily="18" charset="0"/>
                          <a:cs typeface="Times New Roman" pitchFamily="18" charset="0"/>
                        </a:rPr>
                        <a:t>Однородно</a:t>
                      </a:r>
                      <a:endParaRPr lang="ru-RU" sz="1300" b="1" dirty="0">
                        <a:latin typeface="Times New Roman" pitchFamily="18" charset="0"/>
                        <a:ea typeface="Times New Roman"/>
                        <a:cs typeface="Times New Roman" pitchFamily="18" charset="0"/>
                      </a:endParaRPr>
                    </a:p>
                  </a:txBody>
                  <a:tcPr marL="7809" marR="7809"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300" b="1" dirty="0" smtClean="0">
                          <a:latin typeface="Times New Roman" pitchFamily="18" charset="0"/>
                          <a:cs typeface="Times New Roman" pitchFamily="18" charset="0"/>
                        </a:rPr>
                        <a:t>Однородно</a:t>
                      </a:r>
                      <a:endParaRPr lang="ru-RU" sz="1300" b="1" dirty="0" smtClean="0">
                        <a:latin typeface="Times New Roman" pitchFamily="18" charset="0"/>
                        <a:ea typeface="Times New Roman"/>
                        <a:cs typeface="Times New Roman" pitchFamily="18" charset="0"/>
                      </a:endParaRPr>
                    </a:p>
                  </a:txBody>
                  <a:tcPr marL="7809" marR="7809" marT="0" marB="0"/>
                </a:tc>
                <a:tc hMerge="1">
                  <a:txBody>
                    <a:bodyPr/>
                    <a:lstStyle/>
                    <a:p>
                      <a:endParaRPr lang="ru-RU"/>
                    </a:p>
                  </a:txBody>
                  <a:tcPr/>
                </a:tc>
                <a:tc>
                  <a:txBody>
                    <a:bodyPr/>
                    <a:lstStyle/>
                    <a:p>
                      <a:pPr algn="ctr">
                        <a:lnSpc>
                          <a:spcPct val="115000"/>
                        </a:lnSpc>
                        <a:spcAft>
                          <a:spcPts val="0"/>
                        </a:spcAft>
                      </a:pPr>
                      <a:r>
                        <a:rPr lang="ru-RU" sz="1300" b="1" dirty="0">
                          <a:latin typeface="Times New Roman" pitchFamily="18" charset="0"/>
                          <a:cs typeface="Times New Roman" pitchFamily="18" charset="0"/>
                        </a:rPr>
                        <a:t>Однородно</a:t>
                      </a:r>
                      <a:endParaRPr lang="ru-RU" sz="1300" b="1" dirty="0">
                        <a:latin typeface="Times New Roman" pitchFamily="18" charset="0"/>
                        <a:ea typeface="Times New Roman"/>
                        <a:cs typeface="Times New Roman" pitchFamily="18" charset="0"/>
                      </a:endParaRPr>
                    </a:p>
                  </a:txBody>
                  <a:tcPr marL="7809" marR="7809"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300" b="1" dirty="0" smtClean="0">
                          <a:latin typeface="Times New Roman" pitchFamily="18" charset="0"/>
                          <a:cs typeface="Times New Roman" pitchFamily="18" charset="0"/>
                        </a:rPr>
                        <a:t>Однородно</a:t>
                      </a:r>
                      <a:endParaRPr lang="ru-RU" sz="1300" b="1" dirty="0" smtClean="0">
                        <a:latin typeface="Times New Roman" pitchFamily="18" charset="0"/>
                        <a:ea typeface="Times New Roman"/>
                        <a:cs typeface="Times New Roman" pitchFamily="18" charset="0"/>
                      </a:endParaRPr>
                    </a:p>
                  </a:txBody>
                  <a:tcPr marL="7809" marR="7809"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300" b="1" dirty="0" smtClean="0">
                          <a:latin typeface="Times New Roman" pitchFamily="18" charset="0"/>
                          <a:cs typeface="Times New Roman" pitchFamily="18" charset="0"/>
                        </a:rPr>
                        <a:t>Однородно</a:t>
                      </a:r>
                      <a:endParaRPr lang="ru-RU" sz="1300" b="1" dirty="0" smtClean="0">
                        <a:latin typeface="Times New Roman" pitchFamily="18" charset="0"/>
                        <a:ea typeface="Times New Roman"/>
                        <a:cs typeface="Times New Roman" pitchFamily="18" charset="0"/>
                      </a:endParaRPr>
                    </a:p>
                  </a:txBody>
                  <a:tcPr marL="7809" marR="7809" marT="0" marB="0"/>
                </a:tc>
              </a:tr>
            </a:tbl>
          </a:graphicData>
        </a:graphic>
      </p:graphicFrame>
      <p:sp>
        <p:nvSpPr>
          <p:cNvPr id="6" name="TextBox 5"/>
          <p:cNvSpPr txBox="1"/>
          <p:nvPr/>
        </p:nvSpPr>
        <p:spPr>
          <a:xfrm>
            <a:off x="0" y="0"/>
            <a:ext cx="9135024" cy="830999"/>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Результаты испытаний ПБВ различных производителей на соответствие требованиям ГОСТ Р 52056-2003</a:t>
            </a:r>
            <a:endParaRPr lang="ru-RU" sz="24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8976" y="692696"/>
          <a:ext cx="9144000" cy="6246044"/>
        </p:xfrm>
        <a:graphic>
          <a:graphicData uri="http://schemas.openxmlformats.org/drawingml/2006/table">
            <a:tbl>
              <a:tblPr>
                <a:tableStyleId>{93296810-A885-4BE3-A3E7-6D5BEEA58F35}</a:tableStyleId>
              </a:tblPr>
              <a:tblGrid>
                <a:gridCol w="3511693"/>
                <a:gridCol w="1027462"/>
                <a:gridCol w="122751"/>
                <a:gridCol w="1010150"/>
                <a:gridCol w="1206143"/>
                <a:gridCol w="1132901"/>
                <a:gridCol w="1132900"/>
              </a:tblGrid>
              <a:tr h="727458">
                <a:tc rowSpan="2">
                  <a:txBody>
                    <a:bodyPr/>
                    <a:lstStyle/>
                    <a:p>
                      <a:pPr algn="ctr">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Наименование показателя</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nchor="ctr">
                    <a:solidFill>
                      <a:schemeClr val="accent6"/>
                    </a:solidFill>
                  </a:tcPr>
                </a:tc>
                <a:tc gridSpan="2">
                  <a:txBody>
                    <a:bodyPr/>
                    <a:lstStyle/>
                    <a:p>
                      <a:pPr algn="ctr">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Норма для вяжущего марки</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nchor="ctr">
                    <a:lnR w="12700" cap="flat" cmpd="sng" algn="ctr">
                      <a:solidFill>
                        <a:schemeClr val="bg1"/>
                      </a:solidFill>
                      <a:prstDash val="solid"/>
                      <a:round/>
                      <a:headEnd type="none" w="med" len="med"/>
                      <a:tailEnd type="none" w="med" len="med"/>
                    </a:lnR>
                    <a:solidFill>
                      <a:schemeClr val="accent6"/>
                    </a:solidFill>
                  </a:tcPr>
                </a:tc>
                <a:tc hMerge="1">
                  <a:txBody>
                    <a:bodyPr/>
                    <a:lstStyle/>
                    <a:p>
                      <a:pPr algn="ctr">
                        <a:lnSpc>
                          <a:spcPct val="115000"/>
                        </a:lnSpc>
                        <a:spcAft>
                          <a:spcPts val="0"/>
                        </a:spcAft>
                      </a:pPr>
                      <a:endParaRPr lang="ru-RU" sz="1400" b="1" dirty="0">
                        <a:solidFill>
                          <a:schemeClr val="accent1">
                            <a:lumMod val="50000"/>
                          </a:schemeClr>
                        </a:solidFill>
                        <a:latin typeface="Times New Roman" pitchFamily="18" charset="0"/>
                        <a:ea typeface="Times New Roman"/>
                        <a:cs typeface="Times New Roman" pitchFamily="18" charset="0"/>
                      </a:endParaRPr>
                    </a:p>
                  </a:txBody>
                  <a:tcPr marL="7809" marR="7809" marT="0" marB="0" anchor="ctr">
                    <a:lnL w="12700" cap="flat" cmpd="sng" algn="ctr">
                      <a:solidFill>
                        <a:schemeClr val="bg1"/>
                      </a:solidFill>
                      <a:prstDash val="solid"/>
                      <a:round/>
                      <a:headEnd type="none" w="med" len="med"/>
                      <a:tailEnd type="none" w="med" len="med"/>
                    </a:lnL>
                    <a:solidFill>
                      <a:schemeClr val="accent6">
                        <a:lumMod val="60000"/>
                        <a:lumOff val="40000"/>
                      </a:schemeClr>
                    </a:solidFill>
                  </a:tcPr>
                </a:tc>
                <a:tc gridSpan="4">
                  <a:txBody>
                    <a:bodyPr/>
                    <a:lstStyle/>
                    <a:p>
                      <a:pPr algn="ctr">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Фактические </a:t>
                      </a:r>
                      <a:r>
                        <a:rPr lang="ru-RU" sz="1300" b="1" dirty="0">
                          <a:solidFill>
                            <a:schemeClr val="accent1">
                              <a:lumMod val="50000"/>
                            </a:schemeClr>
                          </a:solidFill>
                          <a:latin typeface="Times New Roman" pitchFamily="18" charset="0"/>
                          <a:cs typeface="Times New Roman" pitchFamily="18" charset="0"/>
                        </a:rPr>
                        <a:t>показатели пробы</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nchor="ctr">
                    <a:lnL w="12700" cap="flat" cmpd="sng" algn="ctr">
                      <a:solidFill>
                        <a:schemeClr val="bg1"/>
                      </a:solidFill>
                      <a:prstDash val="solid"/>
                      <a:round/>
                      <a:headEnd type="none" w="med" len="med"/>
                      <a:tailEnd type="none" w="med" len="med"/>
                    </a:lnL>
                    <a:solidFill>
                      <a:schemeClr val="accent6"/>
                    </a:solidFill>
                  </a:tcPr>
                </a:tc>
                <a:tc hMerge="1">
                  <a:txBody>
                    <a:bodyPr/>
                    <a:lstStyle/>
                    <a:p>
                      <a:pPr algn="ctr">
                        <a:lnSpc>
                          <a:spcPct val="115000"/>
                        </a:lnSpc>
                        <a:spcAft>
                          <a:spcPts val="0"/>
                        </a:spcAft>
                      </a:pPr>
                      <a:endParaRPr lang="ru-RU" sz="1300" dirty="0">
                        <a:latin typeface="Times New Roman"/>
                        <a:ea typeface="Times New Roman"/>
                      </a:endParaRPr>
                    </a:p>
                  </a:txBody>
                  <a:tcPr marL="7809" marR="7809" marT="0" marB="0">
                    <a:solidFill>
                      <a:schemeClr val="accent6">
                        <a:lumMod val="60000"/>
                        <a:lumOff val="40000"/>
                      </a:schemeClr>
                    </a:solidFill>
                  </a:tcPr>
                </a:tc>
                <a:tc hMerge="1">
                  <a:txBody>
                    <a:bodyPr/>
                    <a:lstStyle/>
                    <a:p>
                      <a:endParaRPr lang="ru-RU"/>
                    </a:p>
                  </a:txBody>
                  <a:tcPr/>
                </a:tc>
                <a:tc hMerge="1">
                  <a:txBody>
                    <a:bodyPr/>
                    <a:lstStyle/>
                    <a:p>
                      <a:pPr algn="ctr">
                        <a:lnSpc>
                          <a:spcPct val="115000"/>
                        </a:lnSpc>
                        <a:spcAft>
                          <a:spcPts val="0"/>
                        </a:spcAft>
                      </a:pPr>
                      <a:endParaRPr lang="ru-RU" sz="1300" dirty="0">
                        <a:latin typeface="Times New Roman"/>
                        <a:ea typeface="Times New Roman"/>
                      </a:endParaRPr>
                    </a:p>
                  </a:txBody>
                  <a:tcPr marL="7809" marR="7809" marT="0" marB="0" anchor="ctr">
                    <a:lnL w="12700" cap="flat" cmpd="sng" algn="ctr">
                      <a:solidFill>
                        <a:schemeClr val="bg1"/>
                      </a:solidFill>
                      <a:prstDash val="solid"/>
                      <a:round/>
                      <a:headEnd type="none" w="med" len="med"/>
                      <a:tailEnd type="none" w="med" len="med"/>
                    </a:lnL>
                    <a:solidFill>
                      <a:schemeClr val="accent6">
                        <a:lumMod val="60000"/>
                        <a:lumOff val="40000"/>
                      </a:schemeClr>
                    </a:solidFill>
                  </a:tcPr>
                </a:tc>
              </a:tr>
              <a:tr h="727458">
                <a:tc vMerge="1">
                  <a:txBody>
                    <a:bodyPr/>
                    <a:lstStyle/>
                    <a:p>
                      <a:endParaRPr lang="ru-RU"/>
                    </a:p>
                  </a:txBody>
                  <a:tcPr/>
                </a:tc>
                <a:tc gridSpan="2">
                  <a:txBody>
                    <a:bodyPr/>
                    <a:lstStyle/>
                    <a:p>
                      <a:pPr algn="ctr">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ПБВ 60</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nchor="ctr">
                    <a:solidFill>
                      <a:schemeClr val="accent6"/>
                    </a:solidFill>
                  </a:tcPr>
                </a:tc>
                <a:tc hMerge="1">
                  <a:txBody>
                    <a:bodyPr/>
                    <a:lstStyle/>
                    <a:p>
                      <a:pPr algn="ctr">
                        <a:lnSpc>
                          <a:spcPct val="115000"/>
                        </a:lnSpc>
                        <a:spcAft>
                          <a:spcPts val="0"/>
                        </a:spcAft>
                      </a:pPr>
                      <a:endParaRPr lang="ru-RU" sz="1400" b="1" dirty="0">
                        <a:solidFill>
                          <a:schemeClr val="accent1">
                            <a:lumMod val="50000"/>
                          </a:schemeClr>
                        </a:solidFill>
                        <a:latin typeface="Times New Roman" pitchFamily="18" charset="0"/>
                        <a:ea typeface="Times New Roman"/>
                        <a:cs typeface="Times New Roman" pitchFamily="18" charset="0"/>
                      </a:endParaRPr>
                    </a:p>
                  </a:txBody>
                  <a:tcPr marL="7809" marR="7809" marT="0" marB="0" anchor="ctr">
                    <a:solidFill>
                      <a:schemeClr val="accent6">
                        <a:lumMod val="60000"/>
                        <a:lumOff val="40000"/>
                      </a:schemeClr>
                    </a:solidFill>
                  </a:tcPr>
                </a:tc>
                <a:tc>
                  <a:txBody>
                    <a:bodyPr/>
                    <a:lstStyle/>
                    <a:p>
                      <a:pPr algn="ctr">
                        <a:lnSpc>
                          <a:spcPct val="115000"/>
                        </a:lnSpc>
                        <a:spcAft>
                          <a:spcPts val="0"/>
                        </a:spcAft>
                      </a:pPr>
                      <a:r>
                        <a:rPr lang="ru-RU" sz="1300" b="1" dirty="0" err="1" smtClean="0">
                          <a:solidFill>
                            <a:srgbClr val="002060"/>
                          </a:solidFill>
                          <a:latin typeface="Times New Roman" pitchFamily="18" charset="0"/>
                          <a:ea typeface="Times New Roman"/>
                          <a:cs typeface="Times New Roman" pitchFamily="18" charset="0"/>
                        </a:rPr>
                        <a:t>Альфабит</a:t>
                      </a:r>
                      <a:r>
                        <a:rPr lang="ru-RU" sz="1300" b="1" dirty="0" smtClean="0">
                          <a:solidFill>
                            <a:srgbClr val="002060"/>
                          </a:solidFill>
                          <a:latin typeface="Times New Roman" pitchFamily="18" charset="0"/>
                          <a:ea typeface="Times New Roman"/>
                          <a:cs typeface="Times New Roman" pitchFamily="18" charset="0"/>
                        </a:rPr>
                        <a:t> 60</a:t>
                      </a:r>
                      <a:endParaRPr lang="ru-RU" sz="1300" b="1" dirty="0">
                        <a:solidFill>
                          <a:srgbClr val="002060"/>
                        </a:solidFill>
                        <a:latin typeface="Times New Roman" pitchFamily="18" charset="0"/>
                        <a:ea typeface="Times New Roman"/>
                        <a:cs typeface="Times New Roman" pitchFamily="18" charset="0"/>
                      </a:endParaRPr>
                    </a:p>
                  </a:txBody>
                  <a:tcPr marL="7809" marR="7809" marT="0" marB="0" anchor="ctr">
                    <a:solidFill>
                      <a:schemeClr val="accent6"/>
                    </a:solidFill>
                  </a:tcPr>
                </a:tc>
                <a:tc>
                  <a:txBody>
                    <a:bodyPr/>
                    <a:lstStyle/>
                    <a:p>
                      <a:pPr algn="ctr">
                        <a:lnSpc>
                          <a:spcPct val="115000"/>
                        </a:lnSpc>
                        <a:spcAft>
                          <a:spcPts val="0"/>
                        </a:spcAft>
                      </a:pPr>
                      <a:r>
                        <a:rPr lang="ru-RU" sz="1300" b="1" kern="1200" dirty="0" smtClean="0">
                          <a:solidFill>
                            <a:schemeClr val="accent1">
                              <a:lumMod val="50000"/>
                            </a:schemeClr>
                          </a:solidFill>
                          <a:latin typeface="Times New Roman" pitchFamily="18" charset="0"/>
                          <a:ea typeface="+mn-ea"/>
                          <a:cs typeface="Times New Roman" pitchFamily="18" charset="0"/>
                        </a:rPr>
                        <a:t>ПБВ</a:t>
                      </a:r>
                      <a:r>
                        <a:rPr lang="ru-RU" sz="1300" b="1" kern="1200" baseline="0" dirty="0" smtClean="0">
                          <a:solidFill>
                            <a:schemeClr val="accent1">
                              <a:lumMod val="50000"/>
                            </a:schemeClr>
                          </a:solidFill>
                          <a:latin typeface="Times New Roman" pitchFamily="18" charset="0"/>
                          <a:ea typeface="+mn-ea"/>
                          <a:cs typeface="Times New Roman" pitchFamily="18" charset="0"/>
                        </a:rPr>
                        <a:t> 60</a:t>
                      </a:r>
                    </a:p>
                    <a:p>
                      <a:pPr algn="ctr">
                        <a:lnSpc>
                          <a:spcPct val="115000"/>
                        </a:lnSpc>
                        <a:spcAft>
                          <a:spcPts val="0"/>
                        </a:spcAft>
                      </a:pPr>
                      <a:r>
                        <a:rPr lang="ru-RU" sz="1300" b="1" kern="1200" baseline="0" dirty="0" smtClean="0">
                          <a:solidFill>
                            <a:schemeClr val="accent1">
                              <a:lumMod val="50000"/>
                            </a:schemeClr>
                          </a:solidFill>
                          <a:latin typeface="Times New Roman" pitchFamily="18" charset="0"/>
                          <a:ea typeface="+mn-ea"/>
                          <a:cs typeface="Times New Roman" pitchFamily="18" charset="0"/>
                        </a:rPr>
                        <a:t>Рязанский НПЗ</a:t>
                      </a:r>
                    </a:p>
                  </a:txBody>
                  <a:tcPr marL="7809" marR="7809" marT="0" marB="0">
                    <a:solidFill>
                      <a:schemeClr val="accent6"/>
                    </a:solidFill>
                  </a:tcPr>
                </a:tc>
                <a:tc>
                  <a:txBody>
                    <a:bodyPr/>
                    <a:lstStyle/>
                    <a:p>
                      <a:pPr algn="ctr">
                        <a:lnSpc>
                          <a:spcPct val="115000"/>
                        </a:lnSpc>
                        <a:spcAft>
                          <a:spcPts val="0"/>
                        </a:spcAft>
                      </a:pPr>
                      <a:r>
                        <a:rPr lang="ru-RU" sz="1300" b="1" dirty="0" smtClean="0">
                          <a:solidFill>
                            <a:schemeClr val="accent1">
                              <a:lumMod val="50000"/>
                            </a:schemeClr>
                          </a:solidFill>
                          <a:latin typeface="Times New Roman" pitchFamily="18" charset="0"/>
                          <a:ea typeface="+mn-ea"/>
                          <a:cs typeface="Times New Roman" pitchFamily="18" charset="0"/>
                        </a:rPr>
                        <a:t>ПБВ</a:t>
                      </a:r>
                      <a:r>
                        <a:rPr lang="ru-RU" sz="1300" b="1" baseline="0" dirty="0" smtClean="0">
                          <a:solidFill>
                            <a:schemeClr val="accent1">
                              <a:lumMod val="50000"/>
                            </a:schemeClr>
                          </a:solidFill>
                          <a:latin typeface="Times New Roman" pitchFamily="18" charset="0"/>
                          <a:ea typeface="+mn-ea"/>
                          <a:cs typeface="Times New Roman" pitchFamily="18" charset="0"/>
                        </a:rPr>
                        <a:t> 60</a:t>
                      </a:r>
                      <a:endParaRPr lang="ru-RU" sz="1300" b="1" dirty="0" smtClean="0">
                        <a:solidFill>
                          <a:schemeClr val="accent1">
                            <a:lumMod val="50000"/>
                          </a:schemeClr>
                        </a:solidFill>
                        <a:latin typeface="Times New Roman" pitchFamily="18" charset="0"/>
                        <a:ea typeface="+mn-ea"/>
                        <a:cs typeface="Times New Roman" pitchFamily="18" charset="0"/>
                      </a:endParaRPr>
                    </a:p>
                    <a:p>
                      <a:pPr algn="ctr">
                        <a:lnSpc>
                          <a:spcPct val="115000"/>
                        </a:lnSpc>
                        <a:spcAft>
                          <a:spcPts val="0"/>
                        </a:spcAft>
                      </a:pPr>
                      <a:r>
                        <a:rPr lang="ru-RU" sz="1300" b="1" dirty="0" err="1" smtClean="0">
                          <a:solidFill>
                            <a:schemeClr val="accent1">
                              <a:lumMod val="50000"/>
                            </a:schemeClr>
                          </a:solidFill>
                          <a:latin typeface="Times New Roman" pitchFamily="18" charset="0"/>
                          <a:ea typeface="+mn-ea"/>
                          <a:cs typeface="Times New Roman" pitchFamily="18" charset="0"/>
                        </a:rPr>
                        <a:t>Полигум</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solidFill>
                  </a:tcPr>
                </a:tc>
                <a:tc>
                  <a:txBody>
                    <a:bodyPr/>
                    <a:lstStyle/>
                    <a:p>
                      <a:pPr algn="ctr">
                        <a:lnSpc>
                          <a:spcPct val="115000"/>
                        </a:lnSpc>
                        <a:spcAft>
                          <a:spcPts val="0"/>
                        </a:spcAft>
                      </a:pPr>
                      <a:r>
                        <a:rPr lang="ru-RU" sz="1300" b="1" dirty="0" smtClean="0">
                          <a:solidFill>
                            <a:schemeClr val="accent1">
                              <a:lumMod val="50000"/>
                            </a:schemeClr>
                          </a:solidFill>
                          <a:latin typeface="Times New Roman" pitchFamily="18" charset="0"/>
                          <a:ea typeface="Times New Roman"/>
                          <a:cs typeface="Times New Roman" pitchFamily="18" charset="0"/>
                        </a:rPr>
                        <a:t>ПБВ</a:t>
                      </a:r>
                      <a:r>
                        <a:rPr lang="ru-RU" sz="1300" b="1" baseline="0" dirty="0" smtClean="0">
                          <a:solidFill>
                            <a:schemeClr val="accent1">
                              <a:lumMod val="50000"/>
                            </a:schemeClr>
                          </a:solidFill>
                          <a:latin typeface="Times New Roman" pitchFamily="18" charset="0"/>
                          <a:ea typeface="Times New Roman"/>
                          <a:cs typeface="Times New Roman" pitchFamily="18" charset="0"/>
                        </a:rPr>
                        <a:t> 60</a:t>
                      </a:r>
                    </a:p>
                    <a:p>
                      <a:pPr algn="ctr">
                        <a:lnSpc>
                          <a:spcPct val="115000"/>
                        </a:lnSpc>
                        <a:spcAft>
                          <a:spcPts val="0"/>
                        </a:spcAft>
                      </a:pPr>
                      <a:r>
                        <a:rPr lang="ru-RU" sz="1300" b="1" dirty="0" err="1" smtClean="0">
                          <a:solidFill>
                            <a:schemeClr val="accent1">
                              <a:lumMod val="50000"/>
                            </a:schemeClr>
                          </a:solidFill>
                          <a:latin typeface="Times New Roman" pitchFamily="18" charset="0"/>
                          <a:ea typeface="Times New Roman"/>
                          <a:cs typeface="Times New Roman" pitchFamily="18" charset="0"/>
                        </a:rPr>
                        <a:t>Техпрогресс</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solidFill>
                  </a:tcPr>
                </a:tc>
              </a:tr>
              <a:tr h="345638">
                <a:tc rowSpan="3">
                  <a:txBody>
                    <a:bodyPr/>
                    <a:lstStyle/>
                    <a:p>
                      <a:pPr algn="just">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1 Глубина проникания иглы, , не менее, при температуре</a:t>
                      </a:r>
                      <a:r>
                        <a:rPr lang="ru-RU" sz="1300" b="1" baseline="0" dirty="0" smtClean="0">
                          <a:solidFill>
                            <a:schemeClr val="accent1">
                              <a:lumMod val="50000"/>
                            </a:schemeClr>
                          </a:solidFill>
                          <a:latin typeface="Times New Roman" pitchFamily="18" charset="0"/>
                          <a:cs typeface="Times New Roman" pitchFamily="18" charset="0"/>
                        </a:rPr>
                        <a:t> </a:t>
                      </a:r>
                    </a:p>
                    <a:p>
                      <a:pPr algn="ctr">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25 °С</a:t>
                      </a:r>
                      <a:endParaRPr lang="ru-RU" sz="1300" b="1" dirty="0" smtClean="0">
                        <a:solidFill>
                          <a:schemeClr val="accent1">
                            <a:lumMod val="50000"/>
                          </a:schemeClr>
                        </a:solidFill>
                        <a:latin typeface="Times New Roman" pitchFamily="18" charset="0"/>
                        <a:ea typeface="Times New Roman"/>
                        <a:cs typeface="Times New Roman" pitchFamily="18" charset="0"/>
                      </a:endParaRPr>
                    </a:p>
                    <a:p>
                      <a:pPr marL="198120" algn="just">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                            </a:t>
                      </a:r>
                      <a:r>
                        <a:rPr lang="ru-RU" sz="1300" b="1" baseline="0" dirty="0" smtClean="0">
                          <a:solidFill>
                            <a:schemeClr val="accent1">
                              <a:lumMod val="50000"/>
                            </a:schemeClr>
                          </a:solidFill>
                          <a:latin typeface="Times New Roman" pitchFamily="18" charset="0"/>
                          <a:cs typeface="Times New Roman" pitchFamily="18" charset="0"/>
                        </a:rPr>
                        <a:t> </a:t>
                      </a:r>
                      <a:r>
                        <a:rPr lang="ru-RU" sz="1300" b="1" dirty="0" smtClean="0">
                          <a:solidFill>
                            <a:schemeClr val="accent1">
                              <a:lumMod val="50000"/>
                            </a:schemeClr>
                          </a:solidFill>
                          <a:latin typeface="Times New Roman" pitchFamily="18" charset="0"/>
                          <a:cs typeface="Times New Roman" pitchFamily="18" charset="0"/>
                        </a:rPr>
                        <a:t>0 °С</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 </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a:latin typeface="Times New Roman" pitchFamily="18" charset="0"/>
                          <a:cs typeface="Times New Roman" pitchFamily="18" charset="0"/>
                        </a:rPr>
                        <a:t> </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r>
              <a:tr h="242486">
                <a:tc vMerge="1">
                  <a:txBody>
                    <a:bodyPr/>
                    <a:lstStyle/>
                    <a:p>
                      <a:pPr marL="198120" algn="just">
                        <a:lnSpc>
                          <a:spcPct val="115000"/>
                        </a:lnSpc>
                        <a:spcAft>
                          <a:spcPts val="0"/>
                        </a:spcAft>
                      </a:pPr>
                      <a:endParaRPr lang="ru-RU" sz="1300" dirty="0">
                        <a:latin typeface="Times New Roman"/>
                        <a:ea typeface="Times New Roman"/>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dirty="0">
                          <a:latin typeface="Times New Roman" pitchFamily="18" charset="0"/>
                          <a:cs typeface="Times New Roman" pitchFamily="18" charset="0"/>
                        </a:rPr>
                        <a:t>60</a:t>
                      </a:r>
                      <a:endParaRPr lang="ru-RU" sz="1300" b="1" dirty="0">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76</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73</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62</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75</a:t>
                      </a:r>
                      <a:endParaRPr lang="ru-RU" sz="1300" b="1" dirty="0">
                        <a:latin typeface="Times New Roman" pitchFamily="18" charset="0"/>
                        <a:ea typeface="Times New Roman"/>
                        <a:cs typeface="Times New Roman" pitchFamily="18" charset="0"/>
                      </a:endParaRPr>
                    </a:p>
                  </a:txBody>
                  <a:tcPr marL="7809" marR="7809" marT="0" marB="0"/>
                </a:tc>
              </a:tr>
              <a:tr h="242486">
                <a:tc vMerge="1">
                  <a:txBody>
                    <a:bodyPr/>
                    <a:lstStyle/>
                    <a:p>
                      <a:pPr marL="198120" algn="just">
                        <a:lnSpc>
                          <a:spcPct val="115000"/>
                        </a:lnSpc>
                        <a:spcAft>
                          <a:spcPts val="0"/>
                        </a:spcAft>
                      </a:pPr>
                      <a:endParaRPr lang="ru-RU" sz="1300" dirty="0">
                        <a:latin typeface="Times New Roman"/>
                        <a:ea typeface="Times New Roman"/>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dirty="0">
                          <a:latin typeface="Times New Roman" pitchFamily="18" charset="0"/>
                          <a:cs typeface="Times New Roman" pitchFamily="18" charset="0"/>
                        </a:rPr>
                        <a:t>32</a:t>
                      </a:r>
                      <a:endParaRPr lang="ru-RU" sz="1300" b="1" dirty="0">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34</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3</a:t>
                      </a:r>
                      <a:r>
                        <a:rPr lang="en-US" sz="1300" b="1" dirty="0" smtClean="0">
                          <a:latin typeface="Times New Roman" pitchFamily="18" charset="0"/>
                          <a:cs typeface="Times New Roman" pitchFamily="18" charset="0"/>
                        </a:rPr>
                        <a:t>3</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34</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32</a:t>
                      </a:r>
                      <a:endParaRPr lang="ru-RU" sz="1300" b="1" dirty="0">
                        <a:latin typeface="Times New Roman" pitchFamily="18" charset="0"/>
                        <a:ea typeface="Times New Roman"/>
                        <a:cs typeface="Times New Roman" pitchFamily="18" charset="0"/>
                      </a:endParaRPr>
                    </a:p>
                  </a:txBody>
                  <a:tcPr marL="7809" marR="7809" marT="0" marB="0"/>
                </a:tc>
              </a:tr>
              <a:tr h="242486">
                <a:tc rowSpan="3">
                  <a:txBody>
                    <a:bodyPr/>
                    <a:lstStyle/>
                    <a:p>
                      <a:pPr algn="just">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2 Растяжимость, см, не менее</a:t>
                      </a:r>
                      <a:r>
                        <a:rPr lang="ru-RU" sz="1300" b="1" dirty="0" smtClean="0">
                          <a:solidFill>
                            <a:schemeClr val="accent1">
                              <a:lumMod val="50000"/>
                            </a:schemeClr>
                          </a:solidFill>
                          <a:latin typeface="Times New Roman" pitchFamily="18" charset="0"/>
                          <a:cs typeface="Times New Roman" pitchFamily="18" charset="0"/>
                        </a:rPr>
                        <a:t>, при температуре</a:t>
                      </a:r>
                      <a:r>
                        <a:rPr lang="ru-RU" sz="1300" b="1" baseline="0" dirty="0" smtClean="0">
                          <a:solidFill>
                            <a:schemeClr val="accent1">
                              <a:lumMod val="50000"/>
                            </a:schemeClr>
                          </a:solidFill>
                          <a:latin typeface="Times New Roman" pitchFamily="18" charset="0"/>
                          <a:cs typeface="Times New Roman" pitchFamily="18" charset="0"/>
                        </a:rPr>
                        <a:t> </a:t>
                      </a:r>
                      <a:r>
                        <a:rPr lang="ru-RU" sz="1300" b="1" dirty="0" smtClean="0">
                          <a:solidFill>
                            <a:schemeClr val="accent1">
                              <a:lumMod val="50000"/>
                            </a:schemeClr>
                          </a:solidFill>
                          <a:latin typeface="Times New Roman" pitchFamily="18" charset="0"/>
                          <a:cs typeface="Times New Roman" pitchFamily="18" charset="0"/>
                        </a:rPr>
                        <a:t>25 </a:t>
                      </a:r>
                      <a:r>
                        <a:rPr lang="ru-RU" sz="1300" b="1" dirty="0">
                          <a:solidFill>
                            <a:schemeClr val="accent1">
                              <a:lumMod val="50000"/>
                            </a:schemeClr>
                          </a:solidFill>
                          <a:latin typeface="Times New Roman" pitchFamily="18" charset="0"/>
                          <a:cs typeface="Times New Roman" pitchFamily="18" charset="0"/>
                        </a:rPr>
                        <a:t>°С</a:t>
                      </a:r>
                      <a:endParaRPr lang="ru-RU" sz="1300" b="1" dirty="0">
                        <a:solidFill>
                          <a:schemeClr val="accent1">
                            <a:lumMod val="50000"/>
                          </a:schemeClr>
                        </a:solidFill>
                        <a:latin typeface="Times New Roman" pitchFamily="18" charset="0"/>
                        <a:ea typeface="Times New Roman"/>
                        <a:cs typeface="Times New Roman" pitchFamily="18" charset="0"/>
                      </a:endParaRPr>
                    </a:p>
                    <a:p>
                      <a:pPr marL="198120" algn="just">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                     0 </a:t>
                      </a:r>
                      <a:r>
                        <a:rPr lang="ru-RU" sz="1300" b="1" dirty="0">
                          <a:solidFill>
                            <a:schemeClr val="accent1">
                              <a:lumMod val="50000"/>
                            </a:schemeClr>
                          </a:solidFill>
                          <a:latin typeface="Times New Roman" pitchFamily="18" charset="0"/>
                          <a:cs typeface="Times New Roman" pitchFamily="18" charset="0"/>
                        </a:rPr>
                        <a:t>°С</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solidFill>
                  </a:tcPr>
                </a:tc>
                <a:tc gridSpan="2">
                  <a:txBody>
                    <a:bodyPr/>
                    <a:lstStyle/>
                    <a:p>
                      <a:pPr algn="ctr">
                        <a:lnSpc>
                          <a:spcPct val="115000"/>
                        </a:lnSpc>
                        <a:spcAft>
                          <a:spcPts val="0"/>
                        </a:spcAft>
                      </a:pPr>
                      <a:r>
                        <a:rPr lang="ru-RU" sz="1300" b="1" dirty="0">
                          <a:latin typeface="Times New Roman" pitchFamily="18" charset="0"/>
                          <a:cs typeface="Times New Roman" pitchFamily="18" charset="0"/>
                        </a:rPr>
                        <a:t> </a:t>
                      </a:r>
                      <a:endParaRPr lang="ru-RU" sz="1300" b="1" dirty="0">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a:latin typeface="Times New Roman" pitchFamily="18" charset="0"/>
                          <a:cs typeface="Times New Roman" pitchFamily="18" charset="0"/>
                        </a:rPr>
                        <a:t> </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r>
              <a:tr h="242486">
                <a:tc vMerge="1">
                  <a:txBody>
                    <a:bodyPr/>
                    <a:lstStyle/>
                    <a:p>
                      <a:pPr marL="198120" algn="just">
                        <a:lnSpc>
                          <a:spcPct val="115000"/>
                        </a:lnSpc>
                        <a:spcAft>
                          <a:spcPts val="0"/>
                        </a:spcAft>
                      </a:pPr>
                      <a:endParaRPr lang="ru-RU" sz="1300" dirty="0">
                        <a:latin typeface="Times New Roman"/>
                        <a:ea typeface="Times New Roman"/>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dirty="0">
                          <a:latin typeface="Times New Roman" pitchFamily="18" charset="0"/>
                          <a:cs typeface="Times New Roman" pitchFamily="18" charset="0"/>
                        </a:rPr>
                        <a:t>25</a:t>
                      </a:r>
                      <a:endParaRPr lang="ru-RU" sz="1300" b="1" dirty="0">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80</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62</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78</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78</a:t>
                      </a:r>
                      <a:endParaRPr lang="ru-RU" sz="1300" b="1" dirty="0">
                        <a:latin typeface="Times New Roman" pitchFamily="18" charset="0"/>
                        <a:ea typeface="Times New Roman"/>
                        <a:cs typeface="Times New Roman" pitchFamily="18" charset="0"/>
                      </a:endParaRPr>
                    </a:p>
                  </a:txBody>
                  <a:tcPr marL="7809" marR="7809" marT="0" marB="0"/>
                </a:tc>
              </a:tr>
              <a:tr h="242486">
                <a:tc vMerge="1">
                  <a:txBody>
                    <a:bodyPr/>
                    <a:lstStyle/>
                    <a:p>
                      <a:pPr marL="198120" algn="just">
                        <a:lnSpc>
                          <a:spcPct val="115000"/>
                        </a:lnSpc>
                        <a:spcAft>
                          <a:spcPts val="0"/>
                        </a:spcAft>
                      </a:pPr>
                      <a:endParaRPr lang="ru-RU" sz="1300" dirty="0">
                        <a:latin typeface="Times New Roman"/>
                        <a:ea typeface="Times New Roman"/>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11</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45</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en-US" sz="1300" b="1" dirty="0" smtClean="0">
                          <a:latin typeface="Times New Roman" pitchFamily="18" charset="0"/>
                          <a:ea typeface="+mn-ea"/>
                          <a:cs typeface="Times New Roman" pitchFamily="18" charset="0"/>
                        </a:rPr>
                        <a:t>42</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15</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22</a:t>
                      </a:r>
                      <a:endParaRPr lang="ru-RU" sz="1300" b="1" dirty="0">
                        <a:latin typeface="Times New Roman" pitchFamily="18" charset="0"/>
                        <a:ea typeface="Times New Roman"/>
                        <a:cs typeface="Times New Roman" pitchFamily="18" charset="0"/>
                      </a:endParaRPr>
                    </a:p>
                  </a:txBody>
                  <a:tcPr marL="7809" marR="7809" marT="0" marB="0"/>
                </a:tc>
              </a:tr>
              <a:tr h="484972">
                <a:tc>
                  <a:txBody>
                    <a:bodyPr/>
                    <a:lstStyle/>
                    <a:p>
                      <a:pPr algn="just">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3</a:t>
                      </a:r>
                      <a:r>
                        <a:rPr lang="ru-RU" sz="1300" b="1" baseline="0" dirty="0" smtClean="0">
                          <a:solidFill>
                            <a:schemeClr val="accent1">
                              <a:lumMod val="50000"/>
                            </a:schemeClr>
                          </a:solidFill>
                          <a:latin typeface="Times New Roman" pitchFamily="18" charset="0"/>
                          <a:cs typeface="Times New Roman" pitchFamily="18" charset="0"/>
                        </a:rPr>
                        <a:t> </a:t>
                      </a:r>
                      <a:r>
                        <a:rPr lang="ru-RU" sz="1300" b="1" dirty="0" smtClean="0">
                          <a:solidFill>
                            <a:schemeClr val="accent1">
                              <a:lumMod val="50000"/>
                            </a:schemeClr>
                          </a:solidFill>
                          <a:latin typeface="Times New Roman" pitchFamily="18" charset="0"/>
                          <a:cs typeface="Times New Roman" pitchFamily="18" charset="0"/>
                        </a:rPr>
                        <a:t>Температура </a:t>
                      </a:r>
                      <a:r>
                        <a:rPr lang="ru-RU" sz="1300" b="1" dirty="0">
                          <a:solidFill>
                            <a:schemeClr val="accent1">
                              <a:lumMod val="50000"/>
                            </a:schemeClr>
                          </a:solidFill>
                          <a:latin typeface="Times New Roman" pitchFamily="18" charset="0"/>
                          <a:cs typeface="Times New Roman" pitchFamily="18" charset="0"/>
                        </a:rPr>
                        <a:t>размягчения по кольцу и шару, °С, не ниже</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54</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77</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70</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82</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62</a:t>
                      </a:r>
                      <a:endParaRPr lang="ru-RU" sz="1300" b="1" dirty="0">
                        <a:latin typeface="Times New Roman" pitchFamily="18" charset="0"/>
                        <a:ea typeface="Times New Roman"/>
                        <a:cs typeface="Times New Roman" pitchFamily="18" charset="0"/>
                      </a:endParaRPr>
                    </a:p>
                  </a:txBody>
                  <a:tcPr marL="7809" marR="7809" marT="0" marB="0"/>
                </a:tc>
              </a:tr>
              <a:tr h="484972">
                <a:tc>
                  <a:txBody>
                    <a:bodyPr/>
                    <a:lstStyle/>
                    <a:p>
                      <a:pPr algn="just">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4 Температура хрупкости по </a:t>
                      </a:r>
                      <a:r>
                        <a:rPr lang="ru-RU" sz="1300" b="1" dirty="0" err="1">
                          <a:solidFill>
                            <a:schemeClr val="accent1">
                              <a:lumMod val="50000"/>
                            </a:schemeClr>
                          </a:solidFill>
                          <a:latin typeface="Times New Roman" pitchFamily="18" charset="0"/>
                          <a:cs typeface="Times New Roman" pitchFamily="18" charset="0"/>
                        </a:rPr>
                        <a:t>Фраасу</a:t>
                      </a:r>
                      <a:r>
                        <a:rPr lang="ru-RU" sz="1300" b="1" dirty="0">
                          <a:solidFill>
                            <a:schemeClr val="accent1">
                              <a:lumMod val="50000"/>
                            </a:schemeClr>
                          </a:solidFill>
                          <a:latin typeface="Times New Roman" pitchFamily="18" charset="0"/>
                          <a:cs typeface="Times New Roman" pitchFamily="18" charset="0"/>
                        </a:rPr>
                        <a:t>, °С, не выше</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solidFill>
                  </a:tcPr>
                </a:tc>
                <a:tc gridSpan="2">
                  <a:txBody>
                    <a:bodyPr/>
                    <a:lstStyle/>
                    <a:p>
                      <a:pPr algn="ctr">
                        <a:lnSpc>
                          <a:spcPct val="115000"/>
                        </a:lnSpc>
                        <a:spcAft>
                          <a:spcPts val="0"/>
                        </a:spcAft>
                      </a:pPr>
                      <a:r>
                        <a:rPr lang="ru-RU" sz="1300" b="1" dirty="0">
                          <a:latin typeface="Times New Roman" pitchFamily="18" charset="0"/>
                          <a:cs typeface="Times New Roman" pitchFamily="18" charset="0"/>
                        </a:rPr>
                        <a:t>-20</a:t>
                      </a:r>
                      <a:endParaRPr lang="ru-RU" sz="1300" b="1" dirty="0">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-21</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a:latin typeface="Times New Roman" pitchFamily="18" charset="0"/>
                          <a:cs typeface="Times New Roman" pitchFamily="18" charset="0"/>
                        </a:rPr>
                        <a:t>-</a:t>
                      </a:r>
                      <a:r>
                        <a:rPr lang="ru-RU" sz="1300" b="1" dirty="0" smtClean="0">
                          <a:latin typeface="Times New Roman" pitchFamily="18" charset="0"/>
                          <a:cs typeface="Times New Roman" pitchFamily="18" charset="0"/>
                        </a:rPr>
                        <a:t>2</a:t>
                      </a:r>
                      <a:r>
                        <a:rPr lang="en-US" sz="1300" b="1" dirty="0" smtClean="0">
                          <a:latin typeface="Times New Roman" pitchFamily="18" charset="0"/>
                          <a:cs typeface="Times New Roman" pitchFamily="18" charset="0"/>
                        </a:rPr>
                        <a:t>2</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-30</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-22</a:t>
                      </a:r>
                      <a:endParaRPr lang="ru-RU" sz="1300" b="1" dirty="0">
                        <a:latin typeface="Times New Roman" pitchFamily="18" charset="0"/>
                        <a:ea typeface="Times New Roman"/>
                        <a:cs typeface="Times New Roman" pitchFamily="18" charset="0"/>
                      </a:endParaRPr>
                    </a:p>
                  </a:txBody>
                  <a:tcPr marL="7809" marR="7809" marT="0" marB="0"/>
                </a:tc>
              </a:tr>
              <a:tr h="242486">
                <a:tc rowSpan="3">
                  <a:txBody>
                    <a:bodyPr/>
                    <a:lstStyle/>
                    <a:p>
                      <a:pPr algn="just">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5 Эластичность, %, не менее, при </a:t>
                      </a:r>
                      <a:r>
                        <a:rPr lang="ru-RU" sz="1300" b="1" dirty="0" smtClean="0">
                          <a:solidFill>
                            <a:schemeClr val="accent1">
                              <a:lumMod val="50000"/>
                            </a:schemeClr>
                          </a:solidFill>
                          <a:latin typeface="Times New Roman" pitchFamily="18" charset="0"/>
                          <a:cs typeface="Times New Roman" pitchFamily="18" charset="0"/>
                        </a:rPr>
                        <a:t>температуре</a:t>
                      </a:r>
                      <a:r>
                        <a:rPr lang="ru-RU" sz="1300" b="1" baseline="0" dirty="0" smtClean="0">
                          <a:solidFill>
                            <a:schemeClr val="accent1">
                              <a:lumMod val="50000"/>
                            </a:schemeClr>
                          </a:solidFill>
                          <a:latin typeface="Times New Roman" pitchFamily="18" charset="0"/>
                          <a:cs typeface="Times New Roman" pitchFamily="18" charset="0"/>
                        </a:rPr>
                        <a:t> </a:t>
                      </a:r>
                      <a:r>
                        <a:rPr lang="ru-RU" sz="1300" b="1" dirty="0" smtClean="0">
                          <a:solidFill>
                            <a:schemeClr val="accent1">
                              <a:lumMod val="50000"/>
                            </a:schemeClr>
                          </a:solidFill>
                          <a:latin typeface="Times New Roman" pitchFamily="18" charset="0"/>
                          <a:cs typeface="Times New Roman" pitchFamily="18" charset="0"/>
                        </a:rPr>
                        <a:t>25 </a:t>
                      </a:r>
                      <a:r>
                        <a:rPr lang="ru-RU" sz="1300" b="1" dirty="0">
                          <a:solidFill>
                            <a:schemeClr val="accent1">
                              <a:lumMod val="50000"/>
                            </a:schemeClr>
                          </a:solidFill>
                          <a:latin typeface="Times New Roman" pitchFamily="18" charset="0"/>
                          <a:cs typeface="Times New Roman" pitchFamily="18" charset="0"/>
                        </a:rPr>
                        <a:t>°С</a:t>
                      </a:r>
                      <a:endParaRPr lang="ru-RU" sz="1300" b="1" dirty="0">
                        <a:solidFill>
                          <a:schemeClr val="accent1">
                            <a:lumMod val="50000"/>
                          </a:schemeClr>
                        </a:solidFill>
                        <a:latin typeface="Times New Roman" pitchFamily="18" charset="0"/>
                        <a:ea typeface="Times New Roman"/>
                        <a:cs typeface="Times New Roman" pitchFamily="18" charset="0"/>
                      </a:endParaRPr>
                    </a:p>
                    <a:p>
                      <a:pPr marL="198120" algn="just">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                      0 </a:t>
                      </a:r>
                      <a:r>
                        <a:rPr lang="ru-RU" sz="1300" b="1" dirty="0">
                          <a:solidFill>
                            <a:schemeClr val="accent1">
                              <a:lumMod val="50000"/>
                            </a:schemeClr>
                          </a:solidFill>
                          <a:latin typeface="Times New Roman" pitchFamily="18" charset="0"/>
                          <a:cs typeface="Times New Roman" pitchFamily="18" charset="0"/>
                        </a:rPr>
                        <a:t>°С</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 </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a:latin typeface="Times New Roman" pitchFamily="18" charset="0"/>
                          <a:cs typeface="Times New Roman" pitchFamily="18" charset="0"/>
                        </a:rPr>
                        <a:t> </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endParaRPr lang="ru-RU" sz="1300" b="1" dirty="0">
                        <a:latin typeface="Times New Roman" pitchFamily="18" charset="0"/>
                        <a:ea typeface="Times New Roman"/>
                        <a:cs typeface="Times New Roman" pitchFamily="18" charset="0"/>
                      </a:endParaRPr>
                    </a:p>
                  </a:txBody>
                  <a:tcPr marL="7809" marR="7809" marT="0" marB="0"/>
                </a:tc>
              </a:tr>
              <a:tr h="242486">
                <a:tc vMerge="1">
                  <a:txBody>
                    <a:bodyPr/>
                    <a:lstStyle/>
                    <a:p>
                      <a:pPr marL="198120" algn="just">
                        <a:lnSpc>
                          <a:spcPct val="115000"/>
                        </a:lnSpc>
                        <a:spcAft>
                          <a:spcPts val="0"/>
                        </a:spcAft>
                      </a:pPr>
                      <a:endParaRPr lang="ru-RU" sz="1300" dirty="0">
                        <a:latin typeface="Times New Roman"/>
                        <a:ea typeface="Times New Roman"/>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80</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en-US" sz="1300" b="1" dirty="0" smtClean="0">
                          <a:latin typeface="Times New Roman" pitchFamily="18" charset="0"/>
                          <a:cs typeface="Times New Roman" pitchFamily="18" charset="0"/>
                        </a:rPr>
                        <a:t>95</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9</a:t>
                      </a:r>
                      <a:r>
                        <a:rPr lang="en-US" sz="1300" b="1" dirty="0" smtClean="0">
                          <a:latin typeface="Times New Roman" pitchFamily="18" charset="0"/>
                          <a:cs typeface="Times New Roman" pitchFamily="18" charset="0"/>
                        </a:rPr>
                        <a:t>4</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96</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86</a:t>
                      </a:r>
                      <a:endParaRPr lang="ru-RU" sz="1300" b="1" dirty="0">
                        <a:latin typeface="Times New Roman" pitchFamily="18" charset="0"/>
                        <a:ea typeface="Times New Roman"/>
                        <a:cs typeface="Times New Roman" pitchFamily="18" charset="0"/>
                      </a:endParaRPr>
                    </a:p>
                  </a:txBody>
                  <a:tcPr marL="7809" marR="7809" marT="0" marB="0"/>
                </a:tc>
              </a:tr>
              <a:tr h="242486">
                <a:tc vMerge="1">
                  <a:txBody>
                    <a:bodyPr/>
                    <a:lstStyle/>
                    <a:p>
                      <a:pPr marL="198120" algn="just">
                        <a:lnSpc>
                          <a:spcPct val="115000"/>
                        </a:lnSpc>
                        <a:spcAft>
                          <a:spcPts val="0"/>
                        </a:spcAft>
                      </a:pPr>
                      <a:endParaRPr lang="ru-RU" sz="1300" dirty="0">
                        <a:latin typeface="Times New Roman"/>
                        <a:ea typeface="Times New Roman"/>
                      </a:endParaRPr>
                    </a:p>
                  </a:txBody>
                  <a:tcPr marL="7809" marR="7809" marT="0" marB="0">
                    <a:solidFill>
                      <a:schemeClr val="accent6">
                        <a:lumMod val="60000"/>
                        <a:lumOff val="40000"/>
                      </a:schemeClr>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70</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en-US" sz="1300" b="1" dirty="0" smtClean="0">
                          <a:latin typeface="Times New Roman" pitchFamily="18" charset="0"/>
                          <a:ea typeface="+mn-ea"/>
                          <a:cs typeface="Times New Roman" pitchFamily="18" charset="0"/>
                        </a:rPr>
                        <a:t>72</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7</a:t>
                      </a:r>
                      <a:r>
                        <a:rPr lang="en-US" sz="1300" b="1" dirty="0" smtClean="0">
                          <a:latin typeface="Times New Roman" pitchFamily="18" charset="0"/>
                          <a:cs typeface="Times New Roman" pitchFamily="18" charset="0"/>
                        </a:rPr>
                        <a:t>2</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75</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74</a:t>
                      </a:r>
                      <a:endParaRPr lang="ru-RU" sz="1300" b="1" dirty="0">
                        <a:latin typeface="Times New Roman" pitchFamily="18" charset="0"/>
                        <a:ea typeface="Times New Roman"/>
                        <a:cs typeface="Times New Roman" pitchFamily="18" charset="0"/>
                      </a:endParaRPr>
                    </a:p>
                  </a:txBody>
                  <a:tcPr marL="7809" marR="7809" marT="0" marB="0"/>
                </a:tc>
              </a:tr>
              <a:tr h="727458">
                <a:tc>
                  <a:txBody>
                    <a:bodyPr/>
                    <a:lstStyle/>
                    <a:p>
                      <a:pPr algn="l">
                        <a:lnSpc>
                          <a:spcPct val="115000"/>
                        </a:lnSpc>
                        <a:spcAft>
                          <a:spcPts val="0"/>
                        </a:spcAft>
                      </a:pPr>
                      <a:r>
                        <a:rPr lang="ru-RU" sz="1300" b="1" dirty="0" smtClean="0">
                          <a:solidFill>
                            <a:schemeClr val="accent1">
                              <a:lumMod val="50000"/>
                            </a:schemeClr>
                          </a:solidFill>
                          <a:latin typeface="Times New Roman" pitchFamily="18" charset="0"/>
                          <a:cs typeface="Times New Roman" pitchFamily="18" charset="0"/>
                        </a:rPr>
                        <a:t>6</a:t>
                      </a:r>
                      <a:r>
                        <a:rPr lang="ru-RU" sz="1300" b="1" baseline="0" dirty="0" smtClean="0">
                          <a:solidFill>
                            <a:schemeClr val="accent1">
                              <a:lumMod val="50000"/>
                            </a:schemeClr>
                          </a:solidFill>
                          <a:latin typeface="Times New Roman" pitchFamily="18" charset="0"/>
                          <a:cs typeface="Times New Roman" pitchFamily="18" charset="0"/>
                        </a:rPr>
                        <a:t>  </a:t>
                      </a:r>
                      <a:r>
                        <a:rPr lang="ru-RU" sz="1300" b="1" dirty="0" smtClean="0">
                          <a:solidFill>
                            <a:schemeClr val="accent1">
                              <a:lumMod val="50000"/>
                            </a:schemeClr>
                          </a:solidFill>
                          <a:latin typeface="Times New Roman" pitchFamily="18" charset="0"/>
                          <a:cs typeface="Times New Roman" pitchFamily="18" charset="0"/>
                        </a:rPr>
                        <a:t>Изменение </a:t>
                      </a:r>
                      <a:r>
                        <a:rPr lang="ru-RU" sz="1300" b="1" dirty="0">
                          <a:solidFill>
                            <a:schemeClr val="accent1">
                              <a:lumMod val="50000"/>
                            </a:schemeClr>
                          </a:solidFill>
                          <a:latin typeface="Times New Roman" pitchFamily="18" charset="0"/>
                          <a:cs typeface="Times New Roman" pitchFamily="18" charset="0"/>
                        </a:rPr>
                        <a:t>температуры размягчения после прогрева, °С, не более (по абсолютной величине)</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5</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3</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a:latin typeface="Times New Roman" pitchFamily="18" charset="0"/>
                          <a:cs typeface="Times New Roman" pitchFamily="18" charset="0"/>
                        </a:rPr>
                        <a:t>4</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mn-ea"/>
                          <a:cs typeface="Times New Roman" pitchFamily="18" charset="0"/>
                        </a:rPr>
                        <a:t>3</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4</a:t>
                      </a:r>
                      <a:endParaRPr lang="ru-RU" sz="1300" b="1" dirty="0">
                        <a:latin typeface="Times New Roman" pitchFamily="18" charset="0"/>
                        <a:ea typeface="Times New Roman"/>
                        <a:cs typeface="Times New Roman" pitchFamily="18" charset="0"/>
                      </a:endParaRPr>
                    </a:p>
                  </a:txBody>
                  <a:tcPr marL="7809" marR="7809" marT="0" marB="0"/>
                </a:tc>
              </a:tr>
              <a:tr h="242486">
                <a:tc>
                  <a:txBody>
                    <a:bodyPr/>
                    <a:lstStyle/>
                    <a:p>
                      <a:pPr algn="just">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7 Температура вспышки, °С, не ниже</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solidFill>
                  </a:tcPr>
                </a:tc>
                <a:tc gridSpan="2">
                  <a:txBody>
                    <a:bodyPr/>
                    <a:lstStyle/>
                    <a:p>
                      <a:pPr algn="ctr">
                        <a:lnSpc>
                          <a:spcPct val="115000"/>
                        </a:lnSpc>
                        <a:spcAft>
                          <a:spcPts val="0"/>
                        </a:spcAft>
                      </a:pPr>
                      <a:r>
                        <a:rPr lang="ru-RU" sz="1300" b="1">
                          <a:latin typeface="Times New Roman" pitchFamily="18" charset="0"/>
                          <a:cs typeface="Times New Roman" pitchFamily="18" charset="0"/>
                        </a:rPr>
                        <a:t>230</a:t>
                      </a:r>
                      <a:endParaRPr lang="ru-RU" sz="1300" b="1">
                        <a:latin typeface="Times New Roman" pitchFamily="18" charset="0"/>
                        <a:ea typeface="Times New Roman"/>
                        <a:cs typeface="Times New Roman" pitchFamily="18" charset="0"/>
                      </a:endParaRPr>
                    </a:p>
                  </a:txBody>
                  <a:tcPr marL="7809" marR="7809" marT="0" marB="0"/>
                </a:tc>
                <a:tc hMerge="1">
                  <a:txBody>
                    <a:bodyPr/>
                    <a:lstStyle/>
                    <a:p>
                      <a:pPr algn="ctr">
                        <a:lnSpc>
                          <a:spcPct val="115000"/>
                        </a:lnSpc>
                        <a:spcAft>
                          <a:spcPts val="0"/>
                        </a:spcAft>
                      </a:pPr>
                      <a:endParaRPr lang="ru-RU" sz="14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278</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cs typeface="Times New Roman" pitchFamily="18" charset="0"/>
                        </a:rPr>
                        <a:t>2</a:t>
                      </a:r>
                      <a:r>
                        <a:rPr lang="en-US" sz="1300" b="1" dirty="0" smtClean="0">
                          <a:latin typeface="Times New Roman" pitchFamily="18" charset="0"/>
                          <a:cs typeface="Times New Roman" pitchFamily="18" charset="0"/>
                        </a:rPr>
                        <a:t>70</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295</a:t>
                      </a:r>
                      <a:endParaRPr lang="ru-RU" sz="1300" b="1" dirty="0">
                        <a:latin typeface="Times New Roman" pitchFamily="18" charset="0"/>
                        <a:ea typeface="Times New Roman"/>
                        <a:cs typeface="Times New Roman" pitchFamily="18" charset="0"/>
                      </a:endParaRPr>
                    </a:p>
                  </a:txBody>
                  <a:tcPr marL="7809" marR="7809" marT="0" marB="0"/>
                </a:tc>
                <a:tc>
                  <a:txBody>
                    <a:bodyPr/>
                    <a:lstStyle/>
                    <a:p>
                      <a:pPr algn="ctr">
                        <a:lnSpc>
                          <a:spcPct val="115000"/>
                        </a:lnSpc>
                        <a:spcAft>
                          <a:spcPts val="0"/>
                        </a:spcAft>
                      </a:pPr>
                      <a:r>
                        <a:rPr lang="ru-RU" sz="1300" b="1" dirty="0" smtClean="0">
                          <a:latin typeface="Times New Roman" pitchFamily="18" charset="0"/>
                          <a:ea typeface="Times New Roman"/>
                          <a:cs typeface="Times New Roman" pitchFamily="18" charset="0"/>
                        </a:rPr>
                        <a:t>275</a:t>
                      </a:r>
                      <a:endParaRPr lang="ru-RU" sz="1300" b="1" dirty="0">
                        <a:latin typeface="Times New Roman" pitchFamily="18" charset="0"/>
                        <a:ea typeface="Times New Roman"/>
                        <a:cs typeface="Times New Roman" pitchFamily="18" charset="0"/>
                      </a:endParaRPr>
                    </a:p>
                  </a:txBody>
                  <a:tcPr marL="7809" marR="7809" marT="0" marB="0"/>
                </a:tc>
              </a:tr>
              <a:tr h="242486">
                <a:tc>
                  <a:txBody>
                    <a:bodyPr/>
                    <a:lstStyle/>
                    <a:p>
                      <a:pPr algn="just">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8 Сцепление с мрамором или песком</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solidFill>
                  </a:tcPr>
                </a:tc>
                <a:tc gridSpan="6">
                  <a:txBody>
                    <a:bodyPr/>
                    <a:lstStyle/>
                    <a:p>
                      <a:pPr algn="ctr">
                        <a:lnSpc>
                          <a:spcPct val="115000"/>
                        </a:lnSpc>
                        <a:spcAft>
                          <a:spcPts val="0"/>
                        </a:spcAft>
                      </a:pPr>
                      <a:r>
                        <a:rPr lang="ru-RU" sz="1300" b="1" dirty="0">
                          <a:latin typeface="Times New Roman" pitchFamily="18" charset="0"/>
                          <a:cs typeface="Times New Roman" pitchFamily="18" charset="0"/>
                        </a:rPr>
                        <a:t>Выдерживает по контрольному образцу № </a:t>
                      </a:r>
                      <a:r>
                        <a:rPr lang="ru-RU" sz="1300" b="1" dirty="0" smtClean="0">
                          <a:latin typeface="Times New Roman" pitchFamily="18" charset="0"/>
                          <a:cs typeface="Times New Roman" pitchFamily="18" charset="0"/>
                        </a:rPr>
                        <a:t>2</a:t>
                      </a:r>
                      <a:endParaRPr lang="ru-RU" sz="1300" b="1" dirty="0">
                        <a:latin typeface="Times New Roman" pitchFamily="18" charset="0"/>
                        <a:ea typeface="Times New Roman"/>
                        <a:cs typeface="Times New Roman" pitchFamily="18" charset="0"/>
                      </a:endParaRPr>
                    </a:p>
                  </a:txBody>
                  <a:tcPr marL="7809" marR="7809" marT="0" marB="0"/>
                </a:tc>
                <a:tc hMerge="1">
                  <a:txBody>
                    <a:bodyPr/>
                    <a:lstStyle/>
                    <a:p>
                      <a:endParaRPr lang="ru-RU"/>
                    </a:p>
                  </a:txBody>
                  <a:tcPr/>
                </a:tc>
                <a:tc hMerge="1">
                  <a:txBody>
                    <a:bodyPr/>
                    <a:lstStyle/>
                    <a:p>
                      <a:endParaRPr lang="ru-RU"/>
                    </a:p>
                  </a:txBody>
                  <a:tcPr/>
                </a:tc>
                <a:tc hMerge="1">
                  <a:txBody>
                    <a:bodyPr/>
                    <a:lstStyle/>
                    <a:p>
                      <a:pPr algn="ctr">
                        <a:lnSpc>
                          <a:spcPct val="115000"/>
                        </a:lnSpc>
                        <a:spcAft>
                          <a:spcPts val="0"/>
                        </a:spcAft>
                      </a:pPr>
                      <a:endParaRPr lang="ru-RU" sz="1300">
                        <a:latin typeface="Times New Roman"/>
                        <a:ea typeface="Times New Roman"/>
                      </a:endParaRPr>
                    </a:p>
                  </a:txBody>
                  <a:tcPr marL="7809" marR="7809" marT="0" marB="0"/>
                </a:tc>
                <a:tc hMerge="1">
                  <a:txBody>
                    <a:bodyPr/>
                    <a:lstStyle/>
                    <a:p>
                      <a:endParaRPr lang="ru-RU"/>
                    </a:p>
                  </a:txBody>
                  <a:tcPr/>
                </a:tc>
                <a:tc hMerge="1">
                  <a:txBody>
                    <a:bodyPr/>
                    <a:lstStyle/>
                    <a:p>
                      <a:pPr algn="ctr">
                        <a:lnSpc>
                          <a:spcPct val="115000"/>
                        </a:lnSpc>
                        <a:spcAft>
                          <a:spcPts val="0"/>
                        </a:spcAft>
                      </a:pPr>
                      <a:endParaRPr lang="ru-RU" sz="1300">
                        <a:latin typeface="Times New Roman"/>
                        <a:ea typeface="Times New Roman"/>
                      </a:endParaRPr>
                    </a:p>
                  </a:txBody>
                  <a:tcPr marL="7809" marR="7809" marT="0" marB="0"/>
                </a:tc>
              </a:tr>
              <a:tr h="242486">
                <a:tc>
                  <a:txBody>
                    <a:bodyPr/>
                    <a:lstStyle/>
                    <a:p>
                      <a:pPr algn="just">
                        <a:lnSpc>
                          <a:spcPct val="115000"/>
                        </a:lnSpc>
                        <a:spcAft>
                          <a:spcPts val="0"/>
                        </a:spcAft>
                      </a:pPr>
                      <a:r>
                        <a:rPr lang="ru-RU" sz="1300" b="1" dirty="0">
                          <a:solidFill>
                            <a:schemeClr val="accent1">
                              <a:lumMod val="50000"/>
                            </a:schemeClr>
                          </a:solidFill>
                          <a:latin typeface="Times New Roman" pitchFamily="18" charset="0"/>
                          <a:cs typeface="Times New Roman" pitchFamily="18" charset="0"/>
                        </a:rPr>
                        <a:t>9 Однородность</a:t>
                      </a:r>
                      <a:endParaRPr lang="ru-RU" sz="1300" b="1" dirty="0">
                        <a:solidFill>
                          <a:schemeClr val="accent1">
                            <a:lumMod val="50000"/>
                          </a:schemeClr>
                        </a:solidFill>
                        <a:latin typeface="Times New Roman" pitchFamily="18" charset="0"/>
                        <a:ea typeface="Times New Roman"/>
                        <a:cs typeface="Times New Roman" pitchFamily="18" charset="0"/>
                      </a:endParaRPr>
                    </a:p>
                  </a:txBody>
                  <a:tcPr marL="7809" marR="7809" marT="0" marB="0">
                    <a:solidFill>
                      <a:schemeClr val="accent6"/>
                    </a:solidFill>
                  </a:tcPr>
                </a:tc>
                <a:tc>
                  <a:txBody>
                    <a:bodyPr/>
                    <a:lstStyle/>
                    <a:p>
                      <a:pPr algn="ctr">
                        <a:lnSpc>
                          <a:spcPct val="115000"/>
                        </a:lnSpc>
                        <a:spcAft>
                          <a:spcPts val="0"/>
                        </a:spcAft>
                      </a:pPr>
                      <a:r>
                        <a:rPr lang="ru-RU" sz="1300" b="1" dirty="0">
                          <a:latin typeface="Times New Roman" pitchFamily="18" charset="0"/>
                          <a:cs typeface="Times New Roman" pitchFamily="18" charset="0"/>
                        </a:rPr>
                        <a:t>Однородно</a:t>
                      </a:r>
                      <a:endParaRPr lang="ru-RU" sz="1300" b="1" dirty="0">
                        <a:latin typeface="Times New Roman" pitchFamily="18" charset="0"/>
                        <a:ea typeface="Times New Roman"/>
                        <a:cs typeface="Times New Roman" pitchFamily="18" charset="0"/>
                      </a:endParaRPr>
                    </a:p>
                  </a:txBody>
                  <a:tcPr marL="7809" marR="7809"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300" b="1" dirty="0" smtClean="0">
                          <a:latin typeface="Times New Roman" pitchFamily="18" charset="0"/>
                          <a:cs typeface="Times New Roman" pitchFamily="18" charset="0"/>
                        </a:rPr>
                        <a:t>Однородно</a:t>
                      </a:r>
                      <a:endParaRPr lang="ru-RU" sz="1300" b="1" dirty="0" smtClean="0">
                        <a:latin typeface="Times New Roman" pitchFamily="18" charset="0"/>
                        <a:ea typeface="Times New Roman"/>
                        <a:cs typeface="Times New Roman" pitchFamily="18" charset="0"/>
                      </a:endParaRPr>
                    </a:p>
                  </a:txBody>
                  <a:tcPr marL="7809" marR="7809" marT="0" marB="0"/>
                </a:tc>
                <a:tc hMerge="1">
                  <a:txBody>
                    <a:bodyPr/>
                    <a:lstStyle/>
                    <a:p>
                      <a:endParaRPr lang="ru-RU"/>
                    </a:p>
                  </a:txBody>
                  <a:tcPr/>
                </a:tc>
                <a:tc>
                  <a:txBody>
                    <a:bodyPr/>
                    <a:lstStyle/>
                    <a:p>
                      <a:pPr algn="ctr">
                        <a:lnSpc>
                          <a:spcPct val="115000"/>
                        </a:lnSpc>
                        <a:spcAft>
                          <a:spcPts val="0"/>
                        </a:spcAft>
                      </a:pPr>
                      <a:r>
                        <a:rPr lang="ru-RU" sz="1300" b="1" dirty="0">
                          <a:latin typeface="Times New Roman" pitchFamily="18" charset="0"/>
                          <a:cs typeface="Times New Roman" pitchFamily="18" charset="0"/>
                        </a:rPr>
                        <a:t>Однородно</a:t>
                      </a:r>
                      <a:endParaRPr lang="ru-RU" sz="1300" b="1" dirty="0">
                        <a:latin typeface="Times New Roman" pitchFamily="18" charset="0"/>
                        <a:ea typeface="Times New Roman"/>
                        <a:cs typeface="Times New Roman" pitchFamily="18" charset="0"/>
                      </a:endParaRPr>
                    </a:p>
                  </a:txBody>
                  <a:tcPr marL="7809" marR="7809"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300" b="1" dirty="0" smtClean="0">
                          <a:latin typeface="Times New Roman" pitchFamily="18" charset="0"/>
                          <a:cs typeface="Times New Roman" pitchFamily="18" charset="0"/>
                        </a:rPr>
                        <a:t>Однородно</a:t>
                      </a:r>
                      <a:endParaRPr lang="ru-RU" sz="1300" b="1" dirty="0" smtClean="0">
                        <a:latin typeface="Times New Roman" pitchFamily="18" charset="0"/>
                        <a:ea typeface="Times New Roman"/>
                        <a:cs typeface="Times New Roman" pitchFamily="18" charset="0"/>
                      </a:endParaRPr>
                    </a:p>
                  </a:txBody>
                  <a:tcPr marL="7809" marR="7809"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300" b="1" dirty="0" smtClean="0">
                          <a:latin typeface="Times New Roman" pitchFamily="18" charset="0"/>
                          <a:cs typeface="Times New Roman" pitchFamily="18" charset="0"/>
                        </a:rPr>
                        <a:t>Однородно</a:t>
                      </a:r>
                      <a:endParaRPr lang="ru-RU" sz="1300" b="1" dirty="0" smtClean="0">
                        <a:latin typeface="Times New Roman" pitchFamily="18" charset="0"/>
                        <a:ea typeface="Times New Roman"/>
                        <a:cs typeface="Times New Roman" pitchFamily="18" charset="0"/>
                      </a:endParaRPr>
                    </a:p>
                  </a:txBody>
                  <a:tcPr marL="7809" marR="7809" marT="0" marB="0"/>
                </a:tc>
              </a:tr>
            </a:tbl>
          </a:graphicData>
        </a:graphic>
      </p:graphicFrame>
      <p:sp>
        <p:nvSpPr>
          <p:cNvPr id="7" name="TextBox 6"/>
          <p:cNvSpPr txBox="1"/>
          <p:nvPr/>
        </p:nvSpPr>
        <p:spPr>
          <a:xfrm>
            <a:off x="8976" y="0"/>
            <a:ext cx="9135024" cy="83099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2400" b="1" dirty="0" smtClean="0">
                <a:latin typeface="Times New Roman" pitchFamily="18" charset="0"/>
                <a:cs typeface="Times New Roman" pitchFamily="18" charset="0"/>
              </a:rPr>
              <a:t>Результаты испытаний ПБВ различных производителей на соответствие требованиям ГОСТ Р 52056-2003</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Рисунок 7"/>
          <p:cNvPicPr>
            <a:picLocks noChangeAspect="1" noChangeArrowheads="1"/>
          </p:cNvPicPr>
          <p:nvPr/>
        </p:nvPicPr>
        <p:blipFill>
          <a:blip r:embed="rId2" cstate="print"/>
          <a:srcRect l="43185" t="17857" r="24222" b="39285"/>
          <a:stretch>
            <a:fillRect/>
          </a:stretch>
        </p:blipFill>
        <p:spPr bwMode="auto">
          <a:xfrm>
            <a:off x="5148064" y="836711"/>
            <a:ext cx="3995936" cy="3436211"/>
          </a:xfrm>
          <a:prstGeom prst="rect">
            <a:avLst/>
          </a:prstGeom>
          <a:noFill/>
          <a:ln w="9525">
            <a:noFill/>
            <a:miter lim="800000"/>
            <a:headEnd/>
            <a:tailEnd/>
          </a:ln>
        </p:spPr>
      </p:pic>
      <p:sp>
        <p:nvSpPr>
          <p:cNvPr id="7171" name="Прямоугольник 3"/>
          <p:cNvSpPr>
            <a:spLocks noChangeArrowheads="1"/>
          </p:cNvSpPr>
          <p:nvPr/>
        </p:nvSpPr>
        <p:spPr bwMode="auto">
          <a:xfrm>
            <a:off x="971600" y="116632"/>
            <a:ext cx="6934200" cy="83099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ctr"/>
            <a:r>
              <a:rPr lang="ru-RU" sz="2400" b="1" dirty="0" smtClean="0">
                <a:ln w="12700">
                  <a:solidFill>
                    <a:schemeClr val="tx2">
                      <a:satMod val="155000"/>
                    </a:schemeClr>
                  </a:solidFill>
                  <a:prstDash val="solid"/>
                </a:ln>
                <a:solidFill>
                  <a:schemeClr val="bg1"/>
                </a:solidFill>
                <a:latin typeface="Times New Roman" pitchFamily="18" charset="0"/>
                <a:cs typeface="Times New Roman" pitchFamily="18" charset="0"/>
              </a:rPr>
              <a:t>Дополнительные методы контроля ПБВ в зарубежье </a:t>
            </a:r>
            <a:endParaRPr lang="ru-RU" sz="2400" b="1" dirty="0">
              <a:ln w="12700">
                <a:solidFill>
                  <a:schemeClr val="tx2">
                    <a:satMod val="155000"/>
                  </a:schemeClr>
                </a:solidFill>
                <a:prstDash val="solid"/>
              </a:ln>
              <a:solidFill>
                <a:schemeClr val="bg1"/>
              </a:solidFill>
              <a:latin typeface="Times New Roman" pitchFamily="18" charset="0"/>
              <a:cs typeface="Times New Roman" pitchFamily="18" charset="0"/>
            </a:endParaRPr>
          </a:p>
        </p:txBody>
      </p:sp>
      <p:sp>
        <p:nvSpPr>
          <p:cNvPr id="7172" name="TextBox 5"/>
          <p:cNvSpPr txBox="1">
            <a:spLocks noChangeArrowheads="1"/>
          </p:cNvSpPr>
          <p:nvPr/>
        </p:nvSpPr>
        <p:spPr bwMode="auto">
          <a:xfrm>
            <a:off x="1475656" y="1412776"/>
            <a:ext cx="3483495" cy="707886"/>
          </a:xfrm>
          <a:prstGeom prst="rect">
            <a:avLst/>
          </a:prstGeom>
          <a:gradFill>
            <a:gsLst>
              <a:gs pos="0">
                <a:schemeClr val="accent5">
                  <a:tint val="50000"/>
                  <a:satMod val="300000"/>
                  <a:alpha val="15000"/>
                </a:schemeClr>
              </a:gs>
              <a:gs pos="35000">
                <a:schemeClr val="accent5">
                  <a:tint val="37000"/>
                  <a:satMod val="300000"/>
                </a:schemeClr>
              </a:gs>
              <a:gs pos="100000">
                <a:schemeClr val="accent5">
                  <a:tint val="15000"/>
                  <a:satMod val="350000"/>
                </a:schemeClr>
              </a:gs>
            </a:gsLst>
          </a:gradFill>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2000" b="1" dirty="0">
                <a:latin typeface="Times New Roman" pitchFamily="18" charset="0"/>
                <a:cs typeface="Times New Roman" pitchFamily="18" charset="0"/>
              </a:rPr>
              <a:t>Контроль температурной деградации (180°С, 24ч)</a:t>
            </a:r>
          </a:p>
        </p:txBody>
      </p:sp>
      <p:sp>
        <p:nvSpPr>
          <p:cNvPr id="7174" name="TextBox 10"/>
          <p:cNvSpPr txBox="1">
            <a:spLocks noChangeArrowheads="1"/>
          </p:cNvSpPr>
          <p:nvPr/>
        </p:nvSpPr>
        <p:spPr bwMode="auto">
          <a:xfrm>
            <a:off x="5508104" y="4725144"/>
            <a:ext cx="3456384" cy="707886"/>
          </a:xfrm>
          <a:prstGeom prst="rect">
            <a:avLst/>
          </a:prstGeom>
          <a:gradFill>
            <a:gsLst>
              <a:gs pos="0">
                <a:schemeClr val="accent5">
                  <a:tint val="50000"/>
                  <a:satMod val="300000"/>
                  <a:alpha val="17000"/>
                </a:schemeClr>
              </a:gs>
              <a:gs pos="35000">
                <a:schemeClr val="accent5">
                  <a:tint val="37000"/>
                  <a:satMod val="300000"/>
                </a:schemeClr>
              </a:gs>
              <a:gs pos="100000">
                <a:schemeClr val="accent5">
                  <a:tint val="15000"/>
                  <a:satMod val="350000"/>
                </a:schemeClr>
              </a:gs>
            </a:gsLst>
          </a:gradFill>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2000" b="1" dirty="0">
                <a:latin typeface="Times New Roman" pitchFamily="18" charset="0"/>
                <a:cs typeface="Times New Roman" pitchFamily="18" charset="0"/>
              </a:rPr>
              <a:t>Стабильность при хранении (180°С, 24ч)</a:t>
            </a:r>
          </a:p>
        </p:txBody>
      </p:sp>
      <p:pic>
        <p:nvPicPr>
          <p:cNvPr id="1026" name="Picture 2" descr="C:\Users\Sergei_A_Chernov\Desktop\1552468001_6.jpg"/>
          <p:cNvPicPr>
            <a:picLocks noChangeAspect="1" noChangeArrowheads="1"/>
          </p:cNvPicPr>
          <p:nvPr/>
        </p:nvPicPr>
        <p:blipFill>
          <a:blip r:embed="rId3" cstate="print"/>
          <a:srcRect/>
          <a:stretch>
            <a:fillRect/>
          </a:stretch>
        </p:blipFill>
        <p:spPr bwMode="auto">
          <a:xfrm>
            <a:off x="1" y="3356992"/>
            <a:ext cx="5167486" cy="350100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7992888" cy="850106"/>
          </a:xfrm>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oAutofit/>
          </a:bodyPr>
          <a:lstStyle/>
          <a:p>
            <a:r>
              <a:rPr lang="ru-RU" sz="2800" b="1" dirty="0" smtClean="0">
                <a:latin typeface="Times New Roman" pitchFamily="18" charset="0"/>
                <a:cs typeface="Times New Roman" pitchFamily="18" charset="0"/>
              </a:rPr>
              <a:t>Устойчивость к старению</a:t>
            </a:r>
            <a:r>
              <a:rPr lang="en-US" sz="28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вяжущего                         по методике </a:t>
            </a:r>
            <a:r>
              <a:rPr lang="en-US" sz="2800" b="1" dirty="0" smtClean="0">
                <a:latin typeface="Times New Roman" pitchFamily="18" charset="0"/>
                <a:cs typeface="Times New Roman" pitchFamily="18" charset="0"/>
              </a:rPr>
              <a:t>RTFOT</a:t>
            </a:r>
            <a:endParaRPr lang="ru-RU" sz="2800" b="1" dirty="0">
              <a:latin typeface="Times New Roman" pitchFamily="18" charset="0"/>
              <a:cs typeface="Times New Roman" pitchFamily="18" charset="0"/>
            </a:endParaRPr>
          </a:p>
        </p:txBody>
      </p:sp>
      <p:pic>
        <p:nvPicPr>
          <p:cNvPr id="4" name="Picture 8"/>
          <p:cNvPicPr>
            <a:picLocks noChangeAspect="1" noChangeArrowheads="1"/>
          </p:cNvPicPr>
          <p:nvPr/>
        </p:nvPicPr>
        <p:blipFill>
          <a:blip r:embed="rId2" cstate="print"/>
          <a:srcRect/>
          <a:stretch>
            <a:fillRect/>
          </a:stretch>
        </p:blipFill>
        <p:spPr bwMode="auto">
          <a:xfrm>
            <a:off x="4788024" y="4230637"/>
            <a:ext cx="3975904" cy="2483347"/>
          </a:xfrm>
          <a:prstGeom prst="rect">
            <a:avLst/>
          </a:prstGeom>
          <a:noFill/>
          <a:ln w="9525">
            <a:noFill/>
            <a:miter lim="800000"/>
            <a:headEnd/>
            <a:tailEnd/>
          </a:ln>
          <a:scene3d>
            <a:camera prst="orthographicFront"/>
            <a:lightRig rig="threePt" dir="t"/>
          </a:scene3d>
          <a:sp3d>
            <a:bevelT/>
          </a:sp3d>
        </p:spPr>
      </p:pic>
      <p:sp>
        <p:nvSpPr>
          <p:cNvPr id="5" name="TextBox 8"/>
          <p:cNvSpPr txBox="1">
            <a:spLocks noChangeArrowheads="1"/>
          </p:cNvSpPr>
          <p:nvPr/>
        </p:nvSpPr>
        <p:spPr bwMode="auto">
          <a:xfrm>
            <a:off x="4572000" y="1285860"/>
            <a:ext cx="3456384" cy="1015663"/>
          </a:xfrm>
          <a:prstGeom prst="rect">
            <a:avLst/>
          </a:prstGeom>
          <a:gradFill>
            <a:gsLst>
              <a:gs pos="0">
                <a:schemeClr val="accent5">
                  <a:tint val="50000"/>
                  <a:satMod val="300000"/>
                  <a:alpha val="0"/>
                </a:schemeClr>
              </a:gs>
              <a:gs pos="35000">
                <a:schemeClr val="accent5">
                  <a:tint val="37000"/>
                  <a:satMod val="300000"/>
                </a:schemeClr>
              </a:gs>
              <a:gs pos="100000">
                <a:schemeClr val="accent5">
                  <a:tint val="15000"/>
                  <a:satMod val="350000"/>
                </a:schemeClr>
              </a:gs>
            </a:gsLst>
          </a:gradFill>
          <a:ln>
            <a:headEnd/>
            <a:tailEnd/>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000" b="1" dirty="0">
                <a:latin typeface="Times New Roman" pitchFamily="18" charset="0"/>
                <a:cs typeface="Times New Roman" pitchFamily="18" charset="0"/>
              </a:rPr>
              <a:t>Устойчивость к старению (163°С, 75 мин., 4000 мл/мин.) </a:t>
            </a:r>
          </a:p>
        </p:txBody>
      </p:sp>
      <p:sp>
        <p:nvSpPr>
          <p:cNvPr id="6" name="TextBox 12"/>
          <p:cNvSpPr txBox="1">
            <a:spLocks noChangeArrowheads="1"/>
          </p:cNvSpPr>
          <p:nvPr/>
        </p:nvSpPr>
        <p:spPr bwMode="auto">
          <a:xfrm>
            <a:off x="142844" y="4214818"/>
            <a:ext cx="4392488" cy="1631216"/>
          </a:xfrm>
          <a:prstGeom prst="rect">
            <a:avLst/>
          </a:prstGeom>
          <a:gradFill>
            <a:gsLst>
              <a:gs pos="0">
                <a:schemeClr val="accent5">
                  <a:tint val="50000"/>
                  <a:satMod val="300000"/>
                  <a:alpha val="0"/>
                </a:schemeClr>
              </a:gs>
              <a:gs pos="35000">
                <a:schemeClr val="accent5">
                  <a:tint val="37000"/>
                  <a:satMod val="300000"/>
                </a:schemeClr>
              </a:gs>
              <a:gs pos="100000">
                <a:schemeClr val="accent5">
                  <a:tint val="15000"/>
                  <a:satMod val="350000"/>
                </a:schemeClr>
              </a:gs>
            </a:gsLst>
          </a:gradFill>
          <a:ln>
            <a:headEnd/>
            <a:tailEnd/>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000" b="1" dirty="0">
                <a:latin typeface="Times New Roman" pitchFamily="18" charset="0"/>
                <a:cs typeface="Times New Roman" pitchFamily="18" charset="0"/>
              </a:rPr>
              <a:t>Изменение массы: ≤0,3</a:t>
            </a:r>
          </a:p>
          <a:p>
            <a:pPr>
              <a:lnSpc>
                <a:spcPct val="150000"/>
              </a:lnSpc>
            </a:pPr>
            <a:r>
              <a:rPr lang="ru-RU" sz="2000" b="1" dirty="0">
                <a:latin typeface="Times New Roman" pitchFamily="18" charset="0"/>
                <a:cs typeface="Times New Roman" pitchFamily="18" charset="0"/>
              </a:rPr>
              <a:t>Изменение температуры размягчения: ≤5</a:t>
            </a:r>
          </a:p>
          <a:p>
            <a:r>
              <a:rPr lang="ru-RU" sz="2000" b="1" dirty="0">
                <a:latin typeface="Times New Roman" pitchFamily="18" charset="0"/>
                <a:cs typeface="Times New Roman" pitchFamily="18" charset="0"/>
              </a:rPr>
              <a:t>Остаточная эластичность: ≥80% </a:t>
            </a:r>
          </a:p>
        </p:txBody>
      </p:sp>
      <p:pic>
        <p:nvPicPr>
          <p:cNvPr id="2050" name="Picture 2" descr="C:\Users\Sergei_A_Chernov\Desktop\i.jpg"/>
          <p:cNvPicPr>
            <a:picLocks noChangeAspect="1" noChangeArrowheads="1"/>
          </p:cNvPicPr>
          <p:nvPr/>
        </p:nvPicPr>
        <p:blipFill>
          <a:blip r:embed="rId3" cstate="print"/>
          <a:srcRect/>
          <a:stretch>
            <a:fillRect/>
          </a:stretch>
        </p:blipFill>
        <p:spPr bwMode="auto">
          <a:xfrm>
            <a:off x="214282" y="1285860"/>
            <a:ext cx="3796582" cy="2797482"/>
          </a:xfrm>
          <a:prstGeom prst="rect">
            <a:avLst/>
          </a:prstGeom>
          <a:noFill/>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Прямоугольник 3"/>
          <p:cNvSpPr>
            <a:spLocks noChangeArrowheads="1"/>
          </p:cNvSpPr>
          <p:nvPr/>
        </p:nvSpPr>
        <p:spPr bwMode="auto">
          <a:xfrm>
            <a:off x="251520" y="188641"/>
            <a:ext cx="8640959" cy="954107"/>
          </a:xfrm>
          <a:prstGeom prst="rect">
            <a:avLst/>
          </a:prstGeom>
          <a:ln>
            <a:headEnd/>
            <a:tailEnd/>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ru-RU" sz="2800" b="1" dirty="0">
                <a:latin typeface="Times New Roman" pitchFamily="18" charset="0"/>
                <a:cs typeface="Times New Roman" pitchFamily="18" charset="0"/>
              </a:rPr>
              <a:t>Контроль </a:t>
            </a:r>
            <a:r>
              <a:rPr lang="ru-RU" sz="2800" b="1" dirty="0" smtClean="0">
                <a:latin typeface="Times New Roman" pitchFamily="18" charset="0"/>
                <a:cs typeface="Times New Roman" pitchFamily="18" charset="0"/>
              </a:rPr>
              <a:t>динамической вязкости  ротационным вискозиметром </a:t>
            </a:r>
            <a:endParaRPr lang="ru-RU" sz="2800" b="1" dirty="0">
              <a:latin typeface="Times New Roman" pitchFamily="18" charset="0"/>
              <a:cs typeface="Times New Roman" pitchFamily="18" charset="0"/>
            </a:endParaRPr>
          </a:p>
        </p:txBody>
      </p:sp>
      <p:pic>
        <p:nvPicPr>
          <p:cNvPr id="8197" name="Picture 14"/>
          <p:cNvPicPr>
            <a:picLocks noChangeAspect="1" noChangeArrowheads="1"/>
          </p:cNvPicPr>
          <p:nvPr/>
        </p:nvPicPr>
        <p:blipFill>
          <a:blip r:embed="rId2" cstate="print"/>
          <a:srcRect/>
          <a:stretch>
            <a:fillRect/>
          </a:stretch>
        </p:blipFill>
        <p:spPr bwMode="auto">
          <a:xfrm>
            <a:off x="251520" y="1772816"/>
            <a:ext cx="3744416" cy="4972176"/>
          </a:xfrm>
          <a:prstGeom prst="rect">
            <a:avLst/>
          </a:prstGeom>
          <a:noFill/>
          <a:ln w="9525">
            <a:noFill/>
            <a:miter lim="800000"/>
            <a:headEnd/>
            <a:tailEnd/>
          </a:ln>
        </p:spPr>
      </p:pic>
      <p:graphicFrame>
        <p:nvGraphicFramePr>
          <p:cNvPr id="9" name="Таблица 8"/>
          <p:cNvGraphicFramePr>
            <a:graphicFrameLocks noGrp="1"/>
          </p:cNvGraphicFramePr>
          <p:nvPr/>
        </p:nvGraphicFramePr>
        <p:xfrm>
          <a:off x="4343400" y="2133600"/>
          <a:ext cx="4495800" cy="1600200"/>
        </p:xfrm>
        <a:graphic>
          <a:graphicData uri="http://schemas.openxmlformats.org/drawingml/2006/table">
            <a:tbl>
              <a:tblPr>
                <a:tableStyleId>{35758FB7-9AC5-4552-8A53-C91805E547FA}</a:tableStyleId>
              </a:tblPr>
              <a:tblGrid>
                <a:gridCol w="1437341"/>
                <a:gridCol w="1634660"/>
                <a:gridCol w="1423799"/>
              </a:tblGrid>
              <a:tr h="64008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Температура испытания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Метод испытания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smtClean="0">
                          <a:ln>
                            <a:noFill/>
                          </a:ln>
                          <a:effectLst/>
                        </a:rPr>
                        <a:t>Значение Па·с</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3200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135</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row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u="none" strike="noStrike" cap="none" normalizeH="0" baseline="0" dirty="0" smtClean="0">
                          <a:ln>
                            <a:noFill/>
                          </a:ln>
                          <a:effectLst/>
                        </a:rPr>
                        <a:t>EN-13302:2010</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u="none" strike="noStrike" cap="none" normalizeH="0" baseline="0" smtClean="0">
                          <a:ln>
                            <a:noFill/>
                          </a:ln>
                          <a:effectLst/>
                        </a:rPr>
                        <a:t>2.1</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3200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160</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u="none" strike="noStrike" cap="none" normalizeH="0" baseline="0" dirty="0" smtClean="0">
                          <a:ln>
                            <a:noFill/>
                          </a:ln>
                          <a:effectLst/>
                        </a:rPr>
                        <a:t>0.65</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3200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u="none" strike="noStrike" cap="none" normalizeH="0" baseline="0" dirty="0" smtClean="0">
                          <a:ln>
                            <a:noFill/>
                          </a:ln>
                          <a:effectLst/>
                        </a:rPr>
                        <a:t>180</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u="none" strike="noStrike" cap="none" normalizeH="0" baseline="0" dirty="0" smtClean="0">
                          <a:ln>
                            <a:noFill/>
                          </a:ln>
                          <a:effectLst/>
                        </a:rPr>
                        <a:t>0.32</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bl>
          </a:graphicData>
        </a:graphic>
      </p:graphicFrame>
      <p:sp>
        <p:nvSpPr>
          <p:cNvPr id="8218" name="TextBox 10"/>
          <p:cNvSpPr txBox="1">
            <a:spLocks noChangeArrowheads="1"/>
          </p:cNvSpPr>
          <p:nvPr/>
        </p:nvSpPr>
        <p:spPr bwMode="auto">
          <a:xfrm>
            <a:off x="4207790" y="4442848"/>
            <a:ext cx="4583049" cy="1754326"/>
          </a:xfrm>
          <a:prstGeom prst="rect">
            <a:avLst/>
          </a:prstGeom>
          <a:ln>
            <a:headEnd/>
            <a:tailEnd/>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wrap="none">
            <a:spAutoFit/>
          </a:bodyPr>
          <a:lstStyle/>
          <a:p>
            <a:r>
              <a:rPr lang="ru-RU" b="1" dirty="0">
                <a:latin typeface="Times New Roman" pitchFamily="18" charset="0"/>
                <a:cs typeface="Times New Roman" pitchFamily="18" charset="0"/>
              </a:rPr>
              <a:t>180°С – температура получения а/б смеси</a:t>
            </a:r>
          </a:p>
          <a:p>
            <a:endParaRPr lang="ru-RU" b="1" dirty="0">
              <a:latin typeface="Times New Roman" pitchFamily="18" charset="0"/>
              <a:cs typeface="Times New Roman" pitchFamily="18" charset="0"/>
            </a:endParaRPr>
          </a:p>
          <a:p>
            <a:r>
              <a:rPr lang="ru-RU" b="1" dirty="0">
                <a:latin typeface="Times New Roman" pitchFamily="18" charset="0"/>
                <a:cs typeface="Times New Roman" pitchFamily="18" charset="0"/>
              </a:rPr>
              <a:t>160°С – температура укладки а/б смеси</a:t>
            </a:r>
          </a:p>
          <a:p>
            <a:endParaRPr lang="ru-RU" b="1" dirty="0">
              <a:latin typeface="Times New Roman" pitchFamily="18" charset="0"/>
              <a:cs typeface="Times New Roman" pitchFamily="18" charset="0"/>
            </a:endParaRPr>
          </a:p>
          <a:p>
            <a:r>
              <a:rPr lang="ru-RU" b="1" dirty="0">
                <a:latin typeface="Times New Roman" pitchFamily="18" charset="0"/>
                <a:cs typeface="Times New Roman" pitchFamily="18" charset="0"/>
              </a:rPr>
              <a:t>135°С – минимальная температура для</a:t>
            </a:r>
          </a:p>
          <a:p>
            <a:r>
              <a:rPr lang="ru-RU" b="1" dirty="0">
                <a:latin typeface="Times New Roman" pitchFamily="18" charset="0"/>
                <a:cs typeface="Times New Roman" pitchFamily="18" charset="0"/>
              </a:rPr>
              <a:t>              перекачивания </a:t>
            </a:r>
            <a:r>
              <a:rPr lang="ru-RU" b="1" dirty="0" smtClean="0">
                <a:latin typeface="Times New Roman" pitchFamily="18" charset="0"/>
                <a:cs typeface="Times New Roman" pitchFamily="18" charset="0"/>
              </a:rPr>
              <a:t>насосом вяжущего</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Прямоугольник 5"/>
          <p:cNvSpPr>
            <a:spLocks noChangeArrowheads="1"/>
          </p:cNvSpPr>
          <p:nvPr/>
        </p:nvSpPr>
        <p:spPr bwMode="auto">
          <a:xfrm>
            <a:off x="5076056" y="4725144"/>
            <a:ext cx="3839344" cy="1015663"/>
          </a:xfrm>
          <a:prstGeom prst="rect">
            <a:avLst/>
          </a:prstGeom>
          <a:ln>
            <a:headEnd/>
            <a:tailEnd/>
          </a:ln>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000" b="1" dirty="0">
                <a:latin typeface="Times New Roman" pitchFamily="18" charset="0"/>
                <a:cs typeface="Times New Roman" pitchFamily="18" charset="0"/>
              </a:rPr>
              <a:t>Определение сродства между щебнем и </a:t>
            </a:r>
            <a:r>
              <a:rPr lang="ru-RU" sz="2000" b="1" dirty="0" smtClean="0">
                <a:latin typeface="Times New Roman" pitchFamily="18" charset="0"/>
                <a:cs typeface="Times New Roman" pitchFamily="18" charset="0"/>
              </a:rPr>
              <a:t>органическим вяжущим </a:t>
            </a:r>
            <a:r>
              <a:rPr lang="pl-PL" sz="2000" b="1" dirty="0" smtClean="0">
                <a:latin typeface="Times New Roman" pitchFamily="18" charset="0"/>
                <a:cs typeface="Times New Roman" pitchFamily="18" charset="0"/>
              </a:rPr>
              <a:t>EN </a:t>
            </a:r>
            <a:r>
              <a:rPr lang="pl-PL" sz="2000" b="1" dirty="0">
                <a:latin typeface="Times New Roman" pitchFamily="18" charset="0"/>
                <a:cs typeface="Times New Roman" pitchFamily="18" charset="0"/>
              </a:rPr>
              <a:t>12697-11: 2009</a:t>
            </a:r>
          </a:p>
        </p:txBody>
      </p:sp>
      <p:sp>
        <p:nvSpPr>
          <p:cNvPr id="9221" name="TextBox 6"/>
          <p:cNvSpPr txBox="1">
            <a:spLocks noChangeArrowheads="1"/>
          </p:cNvSpPr>
          <p:nvPr/>
        </p:nvSpPr>
        <p:spPr bwMode="auto">
          <a:xfrm>
            <a:off x="539552" y="332656"/>
            <a:ext cx="8064896" cy="95410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ru-RU" sz="2800" b="1" dirty="0">
                <a:latin typeface="Times New Roman" pitchFamily="18" charset="0"/>
                <a:cs typeface="Times New Roman" pitchFamily="18" charset="0"/>
              </a:rPr>
              <a:t>Контроль </a:t>
            </a:r>
            <a:r>
              <a:rPr lang="ru-RU" sz="2800" b="1" dirty="0" err="1">
                <a:latin typeface="Times New Roman" pitchFamily="18" charset="0"/>
                <a:cs typeface="Times New Roman" pitchFamily="18" charset="0"/>
              </a:rPr>
              <a:t>адгезионных</a:t>
            </a:r>
            <a:r>
              <a:rPr lang="ru-RU" sz="2800" b="1" dirty="0">
                <a:latin typeface="Times New Roman" pitchFamily="18" charset="0"/>
                <a:cs typeface="Times New Roman" pitchFamily="18" charset="0"/>
              </a:rPr>
              <a:t> </a:t>
            </a:r>
            <a:r>
              <a:rPr lang="ru-RU" sz="2800" b="1" dirty="0" smtClean="0">
                <a:latin typeface="Times New Roman" pitchFamily="18" charset="0"/>
                <a:cs typeface="Times New Roman" pitchFamily="18" charset="0"/>
              </a:rPr>
              <a:t>свойств органического вяжущего</a:t>
            </a:r>
            <a:endParaRPr lang="ru-RU" sz="2800" b="1" dirty="0">
              <a:latin typeface="Times New Roman" pitchFamily="18" charset="0"/>
              <a:cs typeface="Times New Roman" pitchFamily="18" charset="0"/>
            </a:endParaRPr>
          </a:p>
        </p:txBody>
      </p:sp>
      <p:pic>
        <p:nvPicPr>
          <p:cNvPr id="9222" name="Picture 5"/>
          <p:cNvPicPr>
            <a:picLocks noChangeAspect="1" noChangeArrowheads="1"/>
          </p:cNvPicPr>
          <p:nvPr/>
        </p:nvPicPr>
        <p:blipFill>
          <a:blip r:embed="rId2" cstate="print"/>
          <a:srcRect/>
          <a:stretch>
            <a:fillRect/>
          </a:stretch>
        </p:blipFill>
        <p:spPr bwMode="auto">
          <a:xfrm>
            <a:off x="467544" y="1340768"/>
            <a:ext cx="3779912" cy="2112797"/>
          </a:xfrm>
          <a:prstGeom prst="rect">
            <a:avLst/>
          </a:prstGeom>
          <a:noFill/>
          <a:ln w="15875">
            <a:solidFill>
              <a:schemeClr val="tx1"/>
            </a:solidFill>
            <a:miter lim="800000"/>
            <a:headEnd/>
            <a:tailEnd/>
          </a:ln>
        </p:spPr>
      </p:pic>
      <p:pic>
        <p:nvPicPr>
          <p:cNvPr id="9226" name="Picture 6"/>
          <p:cNvPicPr>
            <a:picLocks noChangeAspect="1" noChangeArrowheads="1"/>
          </p:cNvPicPr>
          <p:nvPr/>
        </p:nvPicPr>
        <p:blipFill>
          <a:blip r:embed="rId3" cstate="print"/>
          <a:srcRect l="8418" t="36589" r="43704" b="22005"/>
          <a:stretch>
            <a:fillRect/>
          </a:stretch>
        </p:blipFill>
        <p:spPr bwMode="auto">
          <a:xfrm>
            <a:off x="0" y="3501008"/>
            <a:ext cx="4926088" cy="3168352"/>
          </a:xfrm>
          <a:prstGeom prst="rect">
            <a:avLst/>
          </a:prstGeom>
          <a:noFill/>
          <a:ln w="1">
            <a:noFill/>
            <a:miter lim="800000"/>
            <a:headEnd/>
            <a:tailEnd/>
          </a:ln>
        </p:spPr>
      </p:pic>
      <p:pic>
        <p:nvPicPr>
          <p:cNvPr id="9227" name="Picture 9"/>
          <p:cNvPicPr>
            <a:picLocks noChangeAspect="1" noChangeArrowheads="1"/>
          </p:cNvPicPr>
          <p:nvPr/>
        </p:nvPicPr>
        <p:blipFill>
          <a:blip r:embed="rId4" cstate="print"/>
          <a:srcRect/>
          <a:stretch>
            <a:fillRect/>
          </a:stretch>
        </p:blipFill>
        <p:spPr bwMode="auto">
          <a:xfrm>
            <a:off x="5082297" y="1340768"/>
            <a:ext cx="4061703"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428868"/>
            <a:ext cx="9144000" cy="4062651"/>
          </a:xfrm>
          <a:prstGeom prst="rect">
            <a:avLst/>
          </a:prstGeom>
          <a:gradFill>
            <a:gsLst>
              <a:gs pos="0">
                <a:schemeClr val="accent5">
                  <a:tint val="50000"/>
                  <a:satMod val="300000"/>
                  <a:alpha val="4500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lnSpc>
                <a:spcPct val="150000"/>
              </a:lnSpc>
            </a:pPr>
            <a:endParaRPr lang="ru-RU" sz="2000" b="1" dirty="0" smtClean="0">
              <a:latin typeface="Times New Roman" pitchFamily="18" charset="0"/>
              <a:cs typeface="Times New Roman" pitchFamily="18" charset="0"/>
            </a:endParaRPr>
          </a:p>
          <a:p>
            <a:pPr algn="just">
              <a:lnSpc>
                <a:spcPct val="150000"/>
              </a:lnSpc>
              <a:buClr>
                <a:srgbClr val="0070C0"/>
              </a:buClr>
              <a:buSzPct val="150000"/>
              <a:buFont typeface="Arial" pitchFamily="34" charset="0"/>
              <a:buChar char="•"/>
            </a:pPr>
            <a:r>
              <a:rPr lang="ru-RU" sz="2000" b="1" dirty="0" smtClean="0">
                <a:latin typeface="Times New Roman" pitchFamily="18" charset="0"/>
                <a:cs typeface="Times New Roman" pitchFamily="18" charset="0"/>
              </a:rPr>
              <a:t> битум нефтяной дорожный улучшенный (БНДУ) по СТО АВТОДОР            2.1-2011, модифицированный полимерными добавками по стандартам организации, согласованным с Государственной компанией «</a:t>
            </a:r>
            <a:r>
              <a:rPr lang="ru-RU" sz="2000" b="1" dirty="0" err="1" smtClean="0">
                <a:latin typeface="Times New Roman" pitchFamily="18" charset="0"/>
                <a:cs typeface="Times New Roman" pitchFamily="18" charset="0"/>
              </a:rPr>
              <a:t>Автодор</a:t>
            </a:r>
            <a:r>
              <a:rPr lang="ru-RU" sz="2000" b="1" dirty="0" smtClean="0">
                <a:latin typeface="Times New Roman" pitchFamily="18" charset="0"/>
                <a:cs typeface="Times New Roman" pitchFamily="18" charset="0"/>
              </a:rPr>
              <a:t>» либо по отраслевым дорожным методическим документам (ОДМ);</a:t>
            </a:r>
          </a:p>
          <a:p>
            <a:pPr algn="just">
              <a:lnSpc>
                <a:spcPct val="150000"/>
              </a:lnSpc>
              <a:buClr>
                <a:srgbClr val="0070C0"/>
              </a:buClr>
              <a:buSzPct val="150000"/>
              <a:buFont typeface="Arial" pitchFamily="34" charset="0"/>
              <a:buChar char="•"/>
            </a:pPr>
            <a:r>
              <a:rPr lang="ru-RU"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полимерно-битумные вяжущие (ГОСТ Р 52056), приготовленные на основе БНДУ без использования индустриального масла, по стандартам организаций, согласованным с Государственной компанией «</a:t>
            </a:r>
            <a:r>
              <a:rPr lang="ru-RU" sz="2000" b="1" dirty="0" err="1" smtClean="0">
                <a:latin typeface="Times New Roman" pitchFamily="18" charset="0"/>
                <a:cs typeface="Times New Roman" pitchFamily="18" charset="0"/>
              </a:rPr>
              <a:t>Автодор</a:t>
            </a:r>
            <a:r>
              <a:rPr lang="ru-RU" sz="2000" b="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p:txBody>
      </p:sp>
      <p:sp>
        <p:nvSpPr>
          <p:cNvPr id="4" name="TextBox 3"/>
          <p:cNvSpPr txBox="1"/>
          <p:nvPr/>
        </p:nvSpPr>
        <p:spPr>
          <a:xfrm>
            <a:off x="1691680" y="332656"/>
            <a:ext cx="5472608"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2400" b="1" dirty="0" smtClean="0">
                <a:latin typeface="Times New Roman" pitchFamily="18" charset="0"/>
                <a:cs typeface="Times New Roman" pitchFamily="18" charset="0"/>
              </a:rPr>
              <a:t>К заключению лекции</a:t>
            </a:r>
          </a:p>
        </p:txBody>
      </p:sp>
      <p:sp>
        <p:nvSpPr>
          <p:cNvPr id="5" name="TextBox 4"/>
          <p:cNvSpPr txBox="1"/>
          <p:nvPr/>
        </p:nvSpPr>
        <p:spPr>
          <a:xfrm>
            <a:off x="0" y="1357298"/>
            <a:ext cx="8786842" cy="830997"/>
          </a:xfrm>
          <a:prstGeom prst="rect">
            <a:avLst/>
          </a:prstGeom>
          <a:gradFill>
            <a:gsLst>
              <a:gs pos="0">
                <a:schemeClr val="accent5">
                  <a:shade val="51000"/>
                  <a:satMod val="130000"/>
                  <a:alpha val="20000"/>
                </a:schemeClr>
              </a:gs>
              <a:gs pos="80000">
                <a:schemeClr val="accent5">
                  <a:shade val="93000"/>
                  <a:satMod val="130000"/>
                </a:schemeClr>
              </a:gs>
              <a:gs pos="100000">
                <a:schemeClr val="accent5">
                  <a:shade val="94000"/>
                  <a:satMod val="135000"/>
                </a:schemeClr>
              </a:gs>
            </a:gsLst>
          </a:gradFill>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ru-RU" sz="2400" b="1" dirty="0" smtClean="0">
                <a:latin typeface="Times New Roman" pitchFamily="18" charset="0"/>
                <a:cs typeface="Times New Roman" pitchFamily="18" charset="0"/>
              </a:rPr>
              <a:t>Для устройства верхних слоев покрытий в асфальтобетонных смесях согласно СТО 2.6-2013 необходимо применять:</a:t>
            </a:r>
          </a:p>
        </p:txBody>
      </p:sp>
    </p:spTree>
    <p:extLst>
      <p:ext uri="{BB962C8B-B14F-4D97-AF65-F5344CB8AC3E}">
        <p14:creationId xmlns:p14="http://schemas.microsoft.com/office/powerpoint/2010/main" xmlns="" val="3614257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527045" y="9805"/>
            <a:ext cx="7772400" cy="477826"/>
          </a:xfrm>
        </p:spPr>
        <p:style>
          <a:lnRef idx="0">
            <a:schemeClr val="accent5"/>
          </a:lnRef>
          <a:fillRef idx="3">
            <a:schemeClr val="accent5"/>
          </a:fillRef>
          <a:effectRef idx="3">
            <a:schemeClr val="accent5"/>
          </a:effectRef>
          <a:fontRef idx="minor">
            <a:schemeClr val="lt1"/>
          </a:fontRef>
        </p:style>
        <p:txBody>
          <a:bodyPr>
            <a:normAutofit/>
          </a:bodyPr>
          <a:lstStyle/>
          <a:p>
            <a:r>
              <a:rPr lang="ru-RU" sz="2400" dirty="0" smtClean="0">
                <a:latin typeface="Times New Roman"/>
                <a:cs typeface="Times New Roman"/>
              </a:rPr>
              <a:t>Минеральные материалы</a:t>
            </a:r>
            <a:endParaRPr lang="ru-RU" sz="2400" dirty="0">
              <a:latin typeface="Times New Roman"/>
              <a:cs typeface="Times New Roman"/>
            </a:endParaRPr>
          </a:p>
        </p:txBody>
      </p:sp>
      <p:sp>
        <p:nvSpPr>
          <p:cNvPr id="5" name="Название 1"/>
          <p:cNvSpPr txBox="1">
            <a:spLocks/>
          </p:cNvSpPr>
          <p:nvPr/>
        </p:nvSpPr>
        <p:spPr>
          <a:xfrm>
            <a:off x="285720" y="3500438"/>
            <a:ext cx="7772400" cy="580131"/>
          </a:xfrm>
          <a:prstGeom prst="rect">
            <a:avLst/>
          </a:prstGeom>
          <a:gradFill>
            <a:gsLst>
              <a:gs pos="0">
                <a:schemeClr val="accent5">
                  <a:tint val="50000"/>
                  <a:satMod val="300000"/>
                  <a:alpha val="0"/>
                </a:schemeClr>
              </a:gs>
              <a:gs pos="35000">
                <a:schemeClr val="accent5">
                  <a:tint val="37000"/>
                  <a:satMod val="300000"/>
                </a:schemeClr>
              </a:gs>
              <a:gs pos="100000">
                <a:schemeClr val="accent5">
                  <a:tint val="15000"/>
                  <a:satMod val="350000"/>
                </a:schemeClr>
              </a:gs>
            </a:gsLst>
          </a:gra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charset="2"/>
              <a:buChar char="u"/>
            </a:pPr>
            <a:r>
              <a:rPr lang="ru-RU" sz="1400" dirty="0" smtClean="0">
                <a:latin typeface="Times New Roman"/>
                <a:cs typeface="Times New Roman"/>
              </a:rPr>
              <a:t>Щебень и гравий по ГОСТ 8267-93 «Щебень и гравий из плотных горных пород для строительных работ. Технические условия»</a:t>
            </a:r>
            <a:endParaRPr lang="ru-RU" sz="1400" dirty="0">
              <a:latin typeface="Times New Roman"/>
              <a:cs typeface="Times New Roman"/>
            </a:endParaRPr>
          </a:p>
        </p:txBody>
      </p:sp>
      <p:sp>
        <p:nvSpPr>
          <p:cNvPr id="6" name="Название 1"/>
          <p:cNvSpPr txBox="1">
            <a:spLocks/>
          </p:cNvSpPr>
          <p:nvPr/>
        </p:nvSpPr>
        <p:spPr>
          <a:xfrm>
            <a:off x="285720" y="4786322"/>
            <a:ext cx="7772400" cy="561213"/>
          </a:xfrm>
          <a:prstGeom prst="rect">
            <a:avLst/>
          </a:prstGeom>
          <a:gradFill>
            <a:gsLst>
              <a:gs pos="0">
                <a:schemeClr val="accent5">
                  <a:tint val="50000"/>
                  <a:satMod val="300000"/>
                  <a:alpha val="0"/>
                </a:schemeClr>
              </a:gs>
              <a:gs pos="35000">
                <a:schemeClr val="accent5">
                  <a:tint val="37000"/>
                  <a:satMod val="300000"/>
                </a:schemeClr>
              </a:gs>
              <a:gs pos="100000">
                <a:schemeClr val="accent5">
                  <a:tint val="15000"/>
                  <a:satMod val="350000"/>
                </a:schemeClr>
              </a:gs>
            </a:gsLst>
          </a:gra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charset="2"/>
              <a:buChar char="u"/>
            </a:pPr>
            <a:r>
              <a:rPr lang="ru-RU" sz="1400" dirty="0" smtClean="0">
                <a:latin typeface="Times New Roman"/>
                <a:cs typeface="Times New Roman"/>
              </a:rPr>
              <a:t>Природный песок по ГОСТ 8736-93 «Песок для строительных работ. Технические условия»</a:t>
            </a:r>
          </a:p>
          <a:p>
            <a:pPr marL="571500" indent="-571500">
              <a:buFont typeface="Wingdings" charset="2"/>
              <a:buChar char="u"/>
            </a:pPr>
            <a:endParaRPr lang="ru-RU" sz="1400" dirty="0">
              <a:latin typeface="Times New Roman"/>
              <a:cs typeface="Times New Roman"/>
            </a:endParaRPr>
          </a:p>
        </p:txBody>
      </p:sp>
      <p:sp>
        <p:nvSpPr>
          <p:cNvPr id="7" name="Название 1"/>
          <p:cNvSpPr txBox="1">
            <a:spLocks/>
          </p:cNvSpPr>
          <p:nvPr/>
        </p:nvSpPr>
        <p:spPr>
          <a:xfrm>
            <a:off x="285720" y="4143380"/>
            <a:ext cx="7772400" cy="567385"/>
          </a:xfrm>
          <a:prstGeom prst="rect">
            <a:avLst/>
          </a:prstGeom>
          <a:gradFill>
            <a:gsLst>
              <a:gs pos="0">
                <a:schemeClr val="accent5">
                  <a:tint val="50000"/>
                  <a:satMod val="300000"/>
                  <a:alpha val="0"/>
                </a:schemeClr>
              </a:gs>
              <a:gs pos="35000">
                <a:schemeClr val="accent5">
                  <a:tint val="37000"/>
                  <a:satMod val="300000"/>
                </a:schemeClr>
              </a:gs>
              <a:gs pos="100000">
                <a:schemeClr val="accent5">
                  <a:tint val="15000"/>
                  <a:satMod val="350000"/>
                </a:schemeClr>
              </a:gs>
            </a:gsLst>
          </a:gra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charset="2"/>
              <a:buChar char="u"/>
            </a:pPr>
            <a:r>
              <a:rPr lang="ru-RU" sz="1400" dirty="0" smtClean="0">
                <a:latin typeface="Times New Roman"/>
                <a:cs typeface="Times New Roman"/>
              </a:rPr>
              <a:t>Песок из отсевов дробления и </a:t>
            </a:r>
            <a:r>
              <a:rPr lang="ru-RU" sz="1400" dirty="0">
                <a:latin typeface="Times New Roman"/>
                <a:cs typeface="Times New Roman"/>
              </a:rPr>
              <a:t>о</a:t>
            </a:r>
            <a:r>
              <a:rPr lang="ru-RU" sz="1400" dirty="0" smtClean="0">
                <a:latin typeface="Times New Roman"/>
                <a:cs typeface="Times New Roman"/>
              </a:rPr>
              <a:t>тсев дробления по ГОСТ 31424-2010 «Материалы строительные нерудные от отсевов дробления плотных горных пород при производстве щебня. Технические условия»</a:t>
            </a:r>
            <a:endParaRPr lang="ru-RU" sz="1400" dirty="0">
              <a:latin typeface="Times New Roman"/>
              <a:cs typeface="Times New Roman"/>
            </a:endParaRPr>
          </a:p>
        </p:txBody>
      </p:sp>
      <p:sp>
        <p:nvSpPr>
          <p:cNvPr id="8" name="Название 1"/>
          <p:cNvSpPr txBox="1">
            <a:spLocks/>
          </p:cNvSpPr>
          <p:nvPr/>
        </p:nvSpPr>
        <p:spPr>
          <a:xfrm>
            <a:off x="285720" y="5429264"/>
            <a:ext cx="7772400" cy="597590"/>
          </a:xfrm>
          <a:prstGeom prst="rect">
            <a:avLst/>
          </a:prstGeom>
          <a:gradFill>
            <a:gsLst>
              <a:gs pos="0">
                <a:schemeClr val="accent5">
                  <a:tint val="50000"/>
                  <a:satMod val="300000"/>
                  <a:alpha val="0"/>
                </a:schemeClr>
              </a:gs>
              <a:gs pos="35000">
                <a:schemeClr val="accent5">
                  <a:tint val="37000"/>
                  <a:satMod val="300000"/>
                </a:schemeClr>
              </a:gs>
              <a:gs pos="100000">
                <a:schemeClr val="accent5">
                  <a:tint val="15000"/>
                  <a:satMod val="350000"/>
                </a:schemeClr>
              </a:gs>
            </a:gsLst>
          </a:gra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charset="2"/>
              <a:buChar char="u"/>
            </a:pPr>
            <a:r>
              <a:rPr lang="ru-RU" sz="1400" dirty="0" smtClean="0">
                <a:latin typeface="Times New Roman"/>
                <a:cs typeface="Times New Roman"/>
              </a:rPr>
              <a:t>Минеральные порошок  по ГОСТ 52129-2003 «Порошок минеральный для асфальтобетонных и органоминеральных смесей. Технические условия»</a:t>
            </a:r>
          </a:p>
        </p:txBody>
      </p:sp>
      <p:sp>
        <p:nvSpPr>
          <p:cNvPr id="10" name="Название 1"/>
          <p:cNvSpPr txBox="1">
            <a:spLocks/>
          </p:cNvSpPr>
          <p:nvPr/>
        </p:nvSpPr>
        <p:spPr>
          <a:xfrm>
            <a:off x="285720" y="3000372"/>
            <a:ext cx="7772400" cy="364932"/>
          </a:xfrm>
          <a:prstGeom prst="rect">
            <a:avLst/>
          </a:prstGeom>
          <a:gradFill>
            <a:gsLst>
              <a:gs pos="0">
                <a:schemeClr val="accent5">
                  <a:tint val="50000"/>
                  <a:satMod val="300000"/>
                  <a:alpha val="0"/>
                </a:schemeClr>
              </a:gs>
              <a:gs pos="35000">
                <a:schemeClr val="accent5">
                  <a:tint val="37000"/>
                  <a:satMod val="300000"/>
                </a:schemeClr>
              </a:gs>
              <a:gs pos="100000">
                <a:schemeClr val="accent5">
                  <a:tint val="15000"/>
                  <a:satMod val="350000"/>
                </a:schemeClr>
              </a:gs>
            </a:gsLst>
          </a:gra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ru-RU" sz="1400" b="1" dirty="0" smtClean="0">
                <a:latin typeface="Times New Roman"/>
                <a:cs typeface="Times New Roman"/>
              </a:rPr>
              <a:t>Исходные минеральные материалы испытывают по следующим нормативным документам: </a:t>
            </a:r>
            <a:endParaRPr lang="ru-RU" sz="1400" b="1" dirty="0">
              <a:latin typeface="Times New Roman"/>
              <a:cs typeface="Times New Roman"/>
            </a:endParaRPr>
          </a:p>
        </p:txBody>
      </p:sp>
      <p:sp>
        <p:nvSpPr>
          <p:cNvPr id="12" name="Открывающая квадратная скобка 11"/>
          <p:cNvSpPr/>
          <p:nvPr/>
        </p:nvSpPr>
        <p:spPr>
          <a:xfrm rot="5400000">
            <a:off x="4326012" y="-2723604"/>
            <a:ext cx="304800" cy="7032068"/>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ru-RU"/>
          </a:p>
        </p:txBody>
      </p:sp>
      <p:sp>
        <p:nvSpPr>
          <p:cNvPr id="14" name="Название 1"/>
          <p:cNvSpPr txBox="1">
            <a:spLocks/>
          </p:cNvSpPr>
          <p:nvPr/>
        </p:nvSpPr>
        <p:spPr>
          <a:xfrm>
            <a:off x="226792" y="902398"/>
            <a:ext cx="1587550" cy="1841228"/>
          </a:xfrm>
          <a:prstGeom prst="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bg-BG" sz="1000" b="1" dirty="0" smtClean="0">
                <a:latin typeface="Times New Roman"/>
                <a:cs typeface="Times New Roman"/>
              </a:rPr>
              <a:t>Щ</a:t>
            </a:r>
            <a:r>
              <a:rPr lang="ru-RU" sz="1000" b="1" dirty="0" smtClean="0">
                <a:latin typeface="Times New Roman"/>
                <a:cs typeface="Times New Roman"/>
              </a:rPr>
              <a:t>ебень –</a:t>
            </a:r>
            <a:r>
              <a:rPr lang="ru-RU" sz="1000" dirty="0" smtClean="0">
                <a:latin typeface="Times New Roman"/>
                <a:cs typeface="Times New Roman"/>
              </a:rPr>
              <a:t> неорганический, зернистый, сыпучий материал с зернами крупностью свыше 5 мм (по европейским стандартам – более 3 мм) получаемый дроблением горных пород, гравия и валунов.   </a:t>
            </a:r>
            <a:endParaRPr lang="ru-RU" sz="1000" dirty="0">
              <a:latin typeface="Times New Roman"/>
              <a:cs typeface="Times New Roman"/>
            </a:endParaRPr>
          </a:p>
        </p:txBody>
      </p:sp>
      <p:cxnSp>
        <p:nvCxnSpPr>
          <p:cNvPr id="16" name="Прямая соединительная линия 15"/>
          <p:cNvCxnSpPr/>
          <p:nvPr/>
        </p:nvCxnSpPr>
        <p:spPr>
          <a:xfrm>
            <a:off x="3288495" y="646393"/>
            <a:ext cx="11340" cy="2984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a:off x="5715177" y="646393"/>
            <a:ext cx="22679" cy="298437"/>
          </a:xfrm>
          <a:prstGeom prst="line">
            <a:avLst/>
          </a:prstGeom>
        </p:spPr>
        <p:style>
          <a:lnRef idx="2">
            <a:schemeClr val="accent1"/>
          </a:lnRef>
          <a:fillRef idx="0">
            <a:schemeClr val="accent1"/>
          </a:fillRef>
          <a:effectRef idx="1">
            <a:schemeClr val="accent1"/>
          </a:effectRef>
          <a:fontRef idx="minor">
            <a:schemeClr val="tx1"/>
          </a:fontRef>
        </p:style>
      </p:cxnSp>
      <p:sp>
        <p:nvSpPr>
          <p:cNvPr id="21" name="Название 1"/>
          <p:cNvSpPr txBox="1">
            <a:spLocks/>
          </p:cNvSpPr>
          <p:nvPr/>
        </p:nvSpPr>
        <p:spPr>
          <a:xfrm>
            <a:off x="4649251" y="947680"/>
            <a:ext cx="2199890" cy="1838378"/>
          </a:xfrm>
          <a:prstGeom prst="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ru-RU" sz="1000" b="1" dirty="0" smtClean="0">
                <a:latin typeface="Times New Roman"/>
                <a:cs typeface="Times New Roman"/>
              </a:rPr>
              <a:t>Природный песок </a:t>
            </a:r>
            <a:r>
              <a:rPr lang="ru-RU" sz="1000" dirty="0" smtClean="0">
                <a:latin typeface="Times New Roman"/>
                <a:cs typeface="Times New Roman"/>
              </a:rPr>
              <a:t>- неорганический сыпучий </a:t>
            </a:r>
            <a:r>
              <a:rPr lang="ru-RU" sz="1000" dirty="0">
                <a:latin typeface="Times New Roman"/>
                <a:cs typeface="Times New Roman"/>
              </a:rPr>
              <a:t>материал с крупностью зерен до 5 мм, </a:t>
            </a:r>
            <a:r>
              <a:rPr lang="ru-RU" sz="1000" dirty="0" err="1">
                <a:latin typeface="Times New Roman"/>
                <a:cs typeface="Times New Roman"/>
              </a:rPr>
              <a:t>образовавшийся</a:t>
            </a:r>
            <a:r>
              <a:rPr lang="ru-RU" sz="1000" dirty="0">
                <a:latin typeface="Times New Roman"/>
                <a:cs typeface="Times New Roman"/>
              </a:rPr>
              <a:t> в результате естественного разрушения скальных горных пород и </a:t>
            </a:r>
            <a:r>
              <a:rPr lang="ru-RU" sz="1000" dirty="0" smtClean="0">
                <a:latin typeface="Times New Roman"/>
                <a:cs typeface="Times New Roman"/>
              </a:rPr>
              <a:t>получаемый </a:t>
            </a:r>
            <a:r>
              <a:rPr lang="ru-RU" sz="1000" dirty="0">
                <a:latin typeface="Times New Roman"/>
                <a:cs typeface="Times New Roman"/>
              </a:rPr>
              <a:t>при разработке песчаных и </a:t>
            </a:r>
            <a:r>
              <a:rPr lang="ru-RU" sz="1000" dirty="0" err="1">
                <a:latin typeface="Times New Roman"/>
                <a:cs typeface="Times New Roman"/>
              </a:rPr>
              <a:t>песчано-гравийных</a:t>
            </a:r>
            <a:r>
              <a:rPr lang="ru-RU" sz="1000" dirty="0">
                <a:latin typeface="Times New Roman"/>
                <a:cs typeface="Times New Roman"/>
              </a:rPr>
              <a:t> месторождений без использования или с использованием специального обогатительного оборудования. </a:t>
            </a:r>
            <a:endParaRPr lang="ru-RU" sz="1000" dirty="0" smtClean="0">
              <a:latin typeface="Times New Roman"/>
              <a:cs typeface="Times New Roman"/>
            </a:endParaRPr>
          </a:p>
          <a:p>
            <a:pPr algn="just">
              <a:spcBef>
                <a:spcPts val="0"/>
              </a:spcBef>
            </a:pPr>
            <a:endParaRPr lang="ru-RU" sz="1000" dirty="0">
              <a:latin typeface="Times New Roman"/>
              <a:cs typeface="Times New Roman"/>
            </a:endParaRPr>
          </a:p>
        </p:txBody>
      </p:sp>
      <p:sp>
        <p:nvSpPr>
          <p:cNvPr id="22" name="Название 1"/>
          <p:cNvSpPr txBox="1">
            <a:spLocks/>
          </p:cNvSpPr>
          <p:nvPr/>
        </p:nvSpPr>
        <p:spPr>
          <a:xfrm>
            <a:off x="2301946" y="928670"/>
            <a:ext cx="2029795" cy="1814956"/>
          </a:xfrm>
          <a:prstGeom prst="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1000" b="1" dirty="0" smtClean="0">
                <a:latin typeface="Times New Roman"/>
                <a:cs typeface="Times New Roman"/>
              </a:rPr>
              <a:t>Песок из отсевов дробления – </a:t>
            </a:r>
            <a:r>
              <a:rPr lang="ru-RU" sz="1000" dirty="0" smtClean="0">
                <a:latin typeface="Times New Roman"/>
                <a:cs typeface="Times New Roman"/>
              </a:rPr>
              <a:t>неорганический сыпучий </a:t>
            </a:r>
            <a:r>
              <a:rPr lang="ru-RU" sz="1000" dirty="0">
                <a:latin typeface="Times New Roman"/>
                <a:cs typeface="Times New Roman"/>
              </a:rPr>
              <a:t>материал с крупностью зерен до 5 мм, </a:t>
            </a:r>
            <a:r>
              <a:rPr lang="ru-RU" sz="1000" dirty="0" smtClean="0">
                <a:latin typeface="Times New Roman"/>
                <a:cs typeface="Times New Roman"/>
              </a:rPr>
              <a:t>получаемый из </a:t>
            </a:r>
            <a:r>
              <a:rPr lang="ru-RU" sz="1000" dirty="0">
                <a:latin typeface="Times New Roman"/>
                <a:cs typeface="Times New Roman"/>
              </a:rPr>
              <a:t>отсевов дробления горных пород при производстве щебня и из отходов обогащения руд черных и цветных металлов и неметаллических ископаемых и других </a:t>
            </a:r>
            <a:r>
              <a:rPr lang="ru-RU" sz="1000" dirty="0" smtClean="0">
                <a:latin typeface="Times New Roman"/>
                <a:cs typeface="Times New Roman"/>
              </a:rPr>
              <a:t>отраслей </a:t>
            </a:r>
            <a:r>
              <a:rPr lang="ru-RU" sz="1000" dirty="0">
                <a:latin typeface="Times New Roman"/>
                <a:cs typeface="Times New Roman"/>
              </a:rPr>
              <a:t>промышленности. </a:t>
            </a:r>
          </a:p>
        </p:txBody>
      </p:sp>
      <p:sp>
        <p:nvSpPr>
          <p:cNvPr id="23" name="Название 1"/>
          <p:cNvSpPr txBox="1">
            <a:spLocks/>
          </p:cNvSpPr>
          <p:nvPr/>
        </p:nvSpPr>
        <p:spPr>
          <a:xfrm>
            <a:off x="7118019" y="944830"/>
            <a:ext cx="1699753" cy="1841228"/>
          </a:xfrm>
          <a:prstGeom prst="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ru-RU" sz="1000" b="1" dirty="0" smtClean="0">
                <a:latin typeface="Times New Roman"/>
                <a:cs typeface="Times New Roman"/>
              </a:rPr>
              <a:t>Минеральный порошок – </a:t>
            </a:r>
            <a:r>
              <a:rPr lang="ru-RU" sz="1000" dirty="0">
                <a:latin typeface="Times New Roman"/>
                <a:cs typeface="Times New Roman"/>
              </a:rPr>
              <a:t>Материал, </a:t>
            </a:r>
            <a:r>
              <a:rPr lang="ru-RU" sz="1000" dirty="0" smtClean="0">
                <a:latin typeface="Times New Roman"/>
                <a:cs typeface="Times New Roman"/>
              </a:rPr>
              <a:t>полученный </a:t>
            </a:r>
            <a:r>
              <a:rPr lang="ru-RU" sz="1000" dirty="0">
                <a:latin typeface="Times New Roman"/>
                <a:cs typeface="Times New Roman"/>
              </a:rPr>
              <a:t>при помоле горных пород или твердых отходов промышленного производства. </a:t>
            </a:r>
            <a:endParaRPr lang="ru-RU" sz="1000" dirty="0" smtClean="0">
              <a:effectLst/>
              <a:latin typeface="Times New Roman"/>
              <a:cs typeface="Times New Roman"/>
            </a:endParaRPr>
          </a:p>
          <a:p>
            <a:pPr>
              <a:lnSpc>
                <a:spcPct val="120000"/>
              </a:lnSpc>
              <a:spcBef>
                <a:spcPts val="0"/>
              </a:spcBef>
            </a:pPr>
            <a:r>
              <a:rPr lang="ru-RU" sz="1400" dirty="0" smtClean="0">
                <a:latin typeface="Times New Roman"/>
                <a:cs typeface="Times New Roman"/>
              </a:rPr>
              <a:t> </a:t>
            </a:r>
            <a:endParaRPr lang="ru-RU" sz="1400" dirty="0">
              <a:latin typeface="Times New Roman"/>
              <a:cs typeface="Times New Roman"/>
            </a:endParaRPr>
          </a:p>
        </p:txBody>
      </p:sp>
    </p:spTree>
    <p:extLst>
      <p:ext uri="{BB962C8B-B14F-4D97-AF65-F5344CB8AC3E}">
        <p14:creationId xmlns:p14="http://schemas.microsoft.com/office/powerpoint/2010/main" xmlns="" val="242167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51394"/>
            <a:ext cx="8229600" cy="632579"/>
          </a:xfrm>
        </p:spPr>
        <p:style>
          <a:lnRef idx="2">
            <a:schemeClr val="dk1"/>
          </a:lnRef>
          <a:fillRef idx="1">
            <a:schemeClr val="lt1"/>
          </a:fillRef>
          <a:effectRef idx="0">
            <a:schemeClr val="dk1"/>
          </a:effectRef>
          <a:fontRef idx="minor">
            <a:schemeClr val="dk1"/>
          </a:fontRef>
        </p:style>
        <p:txBody>
          <a:bodyPr>
            <a:normAutofit fontScale="90000"/>
          </a:bodyPr>
          <a:lstStyle/>
          <a:p>
            <a:r>
              <a:rPr lang="ru-RU" sz="2400" dirty="0" smtClean="0">
                <a:latin typeface="Times New Roman"/>
                <a:cs typeface="Times New Roman"/>
              </a:rPr>
              <a:t>Нормируемые показатели свойств щебня для дорожных конструкций</a:t>
            </a:r>
            <a:endParaRPr lang="ru-RU" sz="2400" dirty="0">
              <a:latin typeface="Times New Roman"/>
              <a:cs typeface="Times New Roman"/>
            </a:endParaRPr>
          </a:p>
        </p:txBody>
      </p:sp>
      <p:sp>
        <p:nvSpPr>
          <p:cNvPr id="4" name="Название 1"/>
          <p:cNvSpPr txBox="1">
            <a:spLocks/>
          </p:cNvSpPr>
          <p:nvPr/>
        </p:nvSpPr>
        <p:spPr>
          <a:xfrm>
            <a:off x="757017" y="1134022"/>
            <a:ext cx="2622196" cy="117938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1400" dirty="0" smtClean="0">
                <a:latin typeface="Times New Roman"/>
                <a:cs typeface="Times New Roman"/>
              </a:rPr>
              <a:t>Показатели свойств щебня в соответствии с требований ГОСТ 8267-93, РФ</a:t>
            </a:r>
            <a:endParaRPr lang="ru-RU" sz="1400" dirty="0">
              <a:latin typeface="Times New Roman"/>
              <a:cs typeface="Times New Roman"/>
            </a:endParaRPr>
          </a:p>
        </p:txBody>
      </p:sp>
      <p:sp>
        <p:nvSpPr>
          <p:cNvPr id="6" name="Название 1"/>
          <p:cNvSpPr txBox="1">
            <a:spLocks/>
          </p:cNvSpPr>
          <p:nvPr/>
        </p:nvSpPr>
        <p:spPr>
          <a:xfrm>
            <a:off x="5214179" y="1134022"/>
            <a:ext cx="3256530" cy="117938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1400" dirty="0" smtClean="0">
                <a:latin typeface="Times New Roman"/>
                <a:cs typeface="Times New Roman"/>
              </a:rPr>
              <a:t>Показатели свойств щебня в соответствии с требованиями европейских нормативов (</a:t>
            </a:r>
            <a:r>
              <a:rPr lang="en-US" sz="1400" dirty="0" smtClean="0">
                <a:latin typeface="Times New Roman"/>
                <a:cs typeface="Times New Roman"/>
              </a:rPr>
              <a:t>TL Gestein-StB04</a:t>
            </a:r>
            <a:r>
              <a:rPr lang="ru-RU" sz="1400" dirty="0" smtClean="0">
                <a:latin typeface="Times New Roman"/>
                <a:cs typeface="Times New Roman"/>
              </a:rPr>
              <a:t>: 2004 ФРГ; </a:t>
            </a:r>
            <a:r>
              <a:rPr lang="en-US" sz="1400" dirty="0" smtClean="0">
                <a:latin typeface="Times New Roman"/>
                <a:cs typeface="Times New Roman"/>
              </a:rPr>
              <a:t>PANK </a:t>
            </a:r>
            <a:r>
              <a:rPr lang="en-US" sz="1400" dirty="0" err="1" smtClean="0">
                <a:latin typeface="Times New Roman"/>
                <a:cs typeface="Times New Roman"/>
              </a:rPr>
              <a:t>ry</a:t>
            </a:r>
            <a:r>
              <a:rPr lang="en-US" sz="1400" dirty="0" smtClean="0">
                <a:latin typeface="Times New Roman"/>
                <a:cs typeface="Times New Roman"/>
              </a:rPr>
              <a:t> </a:t>
            </a:r>
            <a:r>
              <a:rPr lang="ru-RU" sz="1400" dirty="0" smtClean="0">
                <a:latin typeface="Times New Roman"/>
                <a:cs typeface="Times New Roman"/>
              </a:rPr>
              <a:t>Финляндия; по методике </a:t>
            </a:r>
            <a:r>
              <a:rPr lang="en-US" sz="1400" dirty="0" smtClean="0">
                <a:latin typeface="Times New Roman"/>
                <a:cs typeface="Times New Roman"/>
              </a:rPr>
              <a:t>ASTM </a:t>
            </a:r>
            <a:r>
              <a:rPr lang="ru-RU" sz="1400" dirty="0" smtClean="0">
                <a:latin typeface="Times New Roman"/>
                <a:cs typeface="Times New Roman"/>
              </a:rPr>
              <a:t>США)</a:t>
            </a:r>
            <a:endParaRPr lang="ru-RU" sz="1400" dirty="0">
              <a:latin typeface="Times New Roman"/>
              <a:cs typeface="Times New Roman"/>
            </a:endParaRPr>
          </a:p>
        </p:txBody>
      </p:sp>
      <p:sp>
        <p:nvSpPr>
          <p:cNvPr id="14" name="Название 1"/>
          <p:cNvSpPr txBox="1">
            <a:spLocks/>
          </p:cNvSpPr>
          <p:nvPr/>
        </p:nvSpPr>
        <p:spPr>
          <a:xfrm>
            <a:off x="757017" y="2562889"/>
            <a:ext cx="3336592" cy="27329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ru-RU" sz="1000" dirty="0">
              <a:latin typeface="Times New Roman"/>
              <a:cs typeface="Times New Roman"/>
            </a:endParaRPr>
          </a:p>
        </p:txBody>
      </p:sp>
      <p:sp>
        <p:nvSpPr>
          <p:cNvPr id="15" name="Название 1"/>
          <p:cNvSpPr txBox="1">
            <a:spLocks/>
          </p:cNvSpPr>
          <p:nvPr/>
        </p:nvSpPr>
        <p:spPr>
          <a:xfrm>
            <a:off x="457200" y="2449488"/>
            <a:ext cx="4044636" cy="402577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charset="2"/>
              <a:buChar char="q"/>
            </a:pPr>
            <a:r>
              <a:rPr lang="ru-RU" sz="1400" dirty="0">
                <a:latin typeface="Times New Roman"/>
                <a:cs typeface="Times New Roman"/>
              </a:rPr>
              <a:t>Содержание зерен пластинчатой и игловатой </a:t>
            </a:r>
            <a:r>
              <a:rPr lang="ru-RU" sz="1400" dirty="0" smtClean="0">
                <a:latin typeface="Times New Roman"/>
                <a:cs typeface="Times New Roman"/>
              </a:rPr>
              <a:t>формы</a:t>
            </a:r>
            <a:r>
              <a:rPr lang="ru-RU" sz="1400" dirty="0">
                <a:latin typeface="Times New Roman"/>
                <a:cs typeface="Times New Roman"/>
              </a:rPr>
              <a:t>;</a:t>
            </a:r>
          </a:p>
          <a:p>
            <a:pPr marL="342900" indent="-342900" algn="l">
              <a:buFont typeface="Wingdings" charset="2"/>
              <a:buChar char="q"/>
            </a:pPr>
            <a:r>
              <a:rPr lang="ru-RU" sz="1400" dirty="0" smtClean="0">
                <a:latin typeface="Times New Roman"/>
                <a:cs typeface="Times New Roman"/>
              </a:rPr>
              <a:t>Марка </a:t>
            </a:r>
            <a:r>
              <a:rPr lang="ru-RU" sz="1400" dirty="0">
                <a:latin typeface="Times New Roman"/>
                <a:cs typeface="Times New Roman"/>
              </a:rPr>
              <a:t>щебня по </a:t>
            </a:r>
            <a:r>
              <a:rPr lang="ru-RU" sz="1400" dirty="0" err="1" smtClean="0">
                <a:latin typeface="Times New Roman"/>
                <a:cs typeface="Times New Roman"/>
              </a:rPr>
              <a:t>дробимости</a:t>
            </a:r>
            <a:r>
              <a:rPr lang="ru-RU" sz="1400" dirty="0" smtClean="0">
                <a:latin typeface="Times New Roman"/>
                <a:cs typeface="Times New Roman"/>
              </a:rPr>
              <a:t>;</a:t>
            </a:r>
            <a:endParaRPr lang="ru-RU" sz="1400" dirty="0">
              <a:latin typeface="Times New Roman"/>
              <a:cs typeface="Times New Roman"/>
            </a:endParaRPr>
          </a:p>
          <a:p>
            <a:pPr marL="342900" indent="-342900" algn="l">
              <a:buFont typeface="Wingdings" charset="2"/>
              <a:buChar char="q"/>
            </a:pPr>
            <a:r>
              <a:rPr lang="ru-RU" sz="1400" dirty="0" smtClean="0">
                <a:latin typeface="Times New Roman"/>
                <a:cs typeface="Times New Roman"/>
              </a:rPr>
              <a:t>Марка </a:t>
            </a:r>
            <a:r>
              <a:rPr lang="ru-RU" sz="1400" dirty="0">
                <a:latin typeface="Times New Roman"/>
                <a:cs typeface="Times New Roman"/>
              </a:rPr>
              <a:t>по </a:t>
            </a:r>
            <a:r>
              <a:rPr lang="ru-RU" sz="1400" dirty="0" err="1" smtClean="0">
                <a:latin typeface="Times New Roman"/>
                <a:cs typeface="Times New Roman"/>
              </a:rPr>
              <a:t>истираемости</a:t>
            </a:r>
            <a:r>
              <a:rPr lang="ru-RU" sz="1400" dirty="0" smtClean="0">
                <a:latin typeface="Times New Roman"/>
                <a:cs typeface="Times New Roman"/>
              </a:rPr>
              <a:t>;</a:t>
            </a:r>
            <a:endParaRPr lang="ru-RU" sz="1400" dirty="0">
              <a:latin typeface="Times New Roman"/>
              <a:cs typeface="Times New Roman"/>
            </a:endParaRPr>
          </a:p>
          <a:p>
            <a:pPr marL="342900" indent="-342900" algn="l">
              <a:buFont typeface="Wingdings" charset="2"/>
              <a:buChar char="q"/>
            </a:pPr>
            <a:r>
              <a:rPr lang="ru-RU" sz="1400" dirty="0">
                <a:latin typeface="Times New Roman"/>
                <a:cs typeface="Times New Roman"/>
              </a:rPr>
              <a:t>Содержание зерен слабых </a:t>
            </a:r>
            <a:r>
              <a:rPr lang="ru-RU" sz="1400" dirty="0" smtClean="0">
                <a:latin typeface="Times New Roman"/>
                <a:cs typeface="Times New Roman"/>
              </a:rPr>
              <a:t>пород</a:t>
            </a:r>
            <a:r>
              <a:rPr lang="ru-RU" sz="1400" dirty="0">
                <a:latin typeface="Times New Roman"/>
                <a:cs typeface="Times New Roman"/>
              </a:rPr>
              <a:t>;</a:t>
            </a:r>
          </a:p>
          <a:p>
            <a:pPr marL="342900" indent="-342900" algn="l">
              <a:buFont typeface="Wingdings" charset="2"/>
              <a:buChar char="q"/>
            </a:pPr>
            <a:r>
              <a:rPr lang="ru-RU" sz="1400" dirty="0">
                <a:latin typeface="Times New Roman"/>
                <a:cs typeface="Times New Roman"/>
              </a:rPr>
              <a:t>Марка по </a:t>
            </a:r>
            <a:r>
              <a:rPr lang="ru-RU" sz="1400" dirty="0" smtClean="0">
                <a:latin typeface="Times New Roman"/>
                <a:cs typeface="Times New Roman"/>
              </a:rPr>
              <a:t>морозостойкости;</a:t>
            </a:r>
            <a:endParaRPr lang="ru-RU" sz="1400" dirty="0">
              <a:latin typeface="Times New Roman"/>
              <a:cs typeface="Times New Roman"/>
            </a:endParaRPr>
          </a:p>
          <a:p>
            <a:pPr marL="342900" indent="-342900" algn="l">
              <a:buFont typeface="Wingdings" charset="2"/>
              <a:buChar char="q"/>
            </a:pPr>
            <a:r>
              <a:rPr lang="ru-RU" sz="1400" dirty="0">
                <a:latin typeface="Times New Roman"/>
                <a:cs typeface="Times New Roman"/>
              </a:rPr>
              <a:t>Содержание пылевидных и глинистых </a:t>
            </a:r>
            <a:r>
              <a:rPr lang="ru-RU" sz="1400" dirty="0" smtClean="0">
                <a:latin typeface="Times New Roman"/>
                <a:cs typeface="Times New Roman"/>
              </a:rPr>
              <a:t>частиц</a:t>
            </a:r>
            <a:r>
              <a:rPr lang="ru-RU" sz="1400" dirty="0">
                <a:latin typeface="Times New Roman"/>
                <a:cs typeface="Times New Roman"/>
              </a:rPr>
              <a:t>;</a:t>
            </a:r>
          </a:p>
          <a:p>
            <a:pPr marL="342900" indent="-342900" algn="l">
              <a:buFont typeface="Wingdings" charset="2"/>
              <a:buChar char="q"/>
            </a:pPr>
            <a:r>
              <a:rPr lang="ru-RU" sz="1400" dirty="0">
                <a:latin typeface="Times New Roman"/>
                <a:cs typeface="Times New Roman"/>
              </a:rPr>
              <a:t>Содержание глины в </a:t>
            </a:r>
            <a:r>
              <a:rPr lang="ru-RU" sz="1400" dirty="0" smtClean="0">
                <a:latin typeface="Times New Roman"/>
                <a:cs typeface="Times New Roman"/>
              </a:rPr>
              <a:t>комках</a:t>
            </a:r>
            <a:r>
              <a:rPr lang="ru-RU" sz="1400" dirty="0">
                <a:latin typeface="Times New Roman"/>
                <a:cs typeface="Times New Roman"/>
              </a:rPr>
              <a:t>;</a:t>
            </a:r>
          </a:p>
          <a:p>
            <a:pPr marL="457200" indent="-457200" algn="l">
              <a:buFont typeface="Wingdings" charset="2"/>
              <a:buChar char="q"/>
            </a:pPr>
            <a:r>
              <a:rPr lang="ru-RU" sz="1400" dirty="0">
                <a:latin typeface="Times New Roman"/>
                <a:cs typeface="Times New Roman"/>
              </a:rPr>
              <a:t>Плотность </a:t>
            </a:r>
            <a:r>
              <a:rPr lang="ru-RU" sz="1400" dirty="0" smtClean="0">
                <a:latin typeface="Times New Roman"/>
                <a:cs typeface="Times New Roman"/>
              </a:rPr>
              <a:t>истинная</a:t>
            </a:r>
            <a:r>
              <a:rPr lang="ru-RU" sz="1400" dirty="0">
                <a:latin typeface="Times New Roman"/>
                <a:cs typeface="Times New Roman"/>
              </a:rPr>
              <a:t>;</a:t>
            </a:r>
          </a:p>
          <a:p>
            <a:pPr marL="342900" indent="-342900" algn="l">
              <a:buFont typeface="Wingdings" charset="2"/>
              <a:buChar char="q"/>
            </a:pPr>
            <a:r>
              <a:rPr lang="ru-RU" sz="1400" dirty="0">
                <a:latin typeface="Times New Roman"/>
                <a:cs typeface="Times New Roman"/>
              </a:rPr>
              <a:t>Плотность </a:t>
            </a:r>
            <a:r>
              <a:rPr lang="ru-RU" sz="1400" dirty="0" smtClean="0">
                <a:latin typeface="Times New Roman"/>
                <a:cs typeface="Times New Roman"/>
              </a:rPr>
              <a:t>средняя</a:t>
            </a:r>
            <a:r>
              <a:rPr lang="ru-RU" sz="1400" dirty="0">
                <a:latin typeface="Times New Roman"/>
                <a:cs typeface="Times New Roman"/>
              </a:rPr>
              <a:t>;</a:t>
            </a:r>
          </a:p>
          <a:p>
            <a:pPr marL="342900" indent="-342900" algn="l">
              <a:buFont typeface="Wingdings" charset="2"/>
              <a:buChar char="q"/>
            </a:pPr>
            <a:r>
              <a:rPr lang="ru-RU" sz="1400" dirty="0">
                <a:latin typeface="Times New Roman"/>
                <a:cs typeface="Times New Roman"/>
              </a:rPr>
              <a:t>Плотность </a:t>
            </a:r>
            <a:r>
              <a:rPr lang="ru-RU" sz="1400" dirty="0" smtClean="0">
                <a:latin typeface="Times New Roman"/>
                <a:cs typeface="Times New Roman"/>
              </a:rPr>
              <a:t>насыпная</a:t>
            </a:r>
            <a:r>
              <a:rPr lang="ru-RU" sz="1400" dirty="0">
                <a:latin typeface="Times New Roman"/>
                <a:cs typeface="Times New Roman"/>
              </a:rPr>
              <a:t>;</a:t>
            </a:r>
          </a:p>
          <a:p>
            <a:pPr marL="342900" indent="-342900" algn="l">
              <a:buFont typeface="Wingdings" charset="2"/>
              <a:buChar char="q"/>
            </a:pPr>
            <a:r>
              <a:rPr lang="ru-RU" sz="1400" dirty="0" smtClean="0">
                <a:latin typeface="Times New Roman"/>
                <a:cs typeface="Times New Roman"/>
              </a:rPr>
              <a:t>Пористость</a:t>
            </a:r>
            <a:r>
              <a:rPr lang="ru-RU" sz="1400" dirty="0">
                <a:latin typeface="Times New Roman"/>
                <a:cs typeface="Times New Roman"/>
              </a:rPr>
              <a:t>;</a:t>
            </a:r>
          </a:p>
          <a:p>
            <a:pPr marL="342900" indent="-342900" algn="l">
              <a:buFont typeface="Wingdings" charset="2"/>
              <a:buChar char="q"/>
            </a:pPr>
            <a:r>
              <a:rPr lang="ru-RU" sz="1400" dirty="0" err="1" smtClean="0">
                <a:latin typeface="Times New Roman"/>
                <a:cs typeface="Times New Roman"/>
              </a:rPr>
              <a:t>Пустотность</a:t>
            </a:r>
            <a:r>
              <a:rPr lang="ru-RU" sz="1400" dirty="0" smtClean="0">
                <a:latin typeface="Times New Roman"/>
                <a:cs typeface="Times New Roman"/>
              </a:rPr>
              <a:t>;</a:t>
            </a:r>
          </a:p>
          <a:p>
            <a:pPr marL="285750" indent="-285750" algn="l">
              <a:buFont typeface="Wingdings" charset="2"/>
              <a:buChar char="q"/>
            </a:pPr>
            <a:r>
              <a:rPr lang="ru-RU" sz="1400" dirty="0" err="1" smtClean="0">
                <a:latin typeface="Times New Roman"/>
                <a:cs typeface="Times New Roman"/>
              </a:rPr>
              <a:t>Водопоглощение</a:t>
            </a:r>
            <a:endParaRPr lang="ru-RU" sz="1400" dirty="0" smtClean="0">
              <a:latin typeface="Times New Roman"/>
              <a:cs typeface="Times New Roman"/>
            </a:endParaRPr>
          </a:p>
        </p:txBody>
      </p:sp>
      <p:sp>
        <p:nvSpPr>
          <p:cNvPr id="16" name="Название 1"/>
          <p:cNvSpPr txBox="1">
            <a:spLocks/>
          </p:cNvSpPr>
          <p:nvPr/>
        </p:nvSpPr>
        <p:spPr>
          <a:xfrm>
            <a:off x="4660591" y="2653612"/>
            <a:ext cx="4331741" cy="40874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buFont typeface="Wingdings" charset="2"/>
              <a:buChar char="q"/>
            </a:pPr>
            <a:r>
              <a:rPr lang="ru-RU" sz="1400" dirty="0">
                <a:latin typeface="Times New Roman"/>
                <a:cs typeface="Times New Roman"/>
              </a:rPr>
              <a:t>Доля дробленых </a:t>
            </a:r>
            <a:r>
              <a:rPr lang="ru-RU" sz="1400" dirty="0" smtClean="0">
                <a:latin typeface="Times New Roman"/>
                <a:cs typeface="Times New Roman"/>
              </a:rPr>
              <a:t>зерен: </a:t>
            </a:r>
            <a:endParaRPr lang="ru-RU" sz="1400" dirty="0">
              <a:latin typeface="Times New Roman"/>
              <a:cs typeface="Times New Roman"/>
            </a:endParaRPr>
          </a:p>
          <a:p>
            <a:pPr algn="l"/>
            <a:r>
              <a:rPr lang="ru-RU" sz="1400" dirty="0" smtClean="0">
                <a:latin typeface="Times New Roman"/>
                <a:cs typeface="Times New Roman"/>
              </a:rPr>
              <a:t>       - </a:t>
            </a:r>
            <a:r>
              <a:rPr lang="ru-RU" sz="1400" dirty="0">
                <a:latin typeface="Times New Roman"/>
                <a:cs typeface="Times New Roman"/>
              </a:rPr>
              <a:t>Доля полностью раздробленных </a:t>
            </a:r>
            <a:r>
              <a:rPr lang="ru-RU" sz="1400" dirty="0" smtClean="0">
                <a:latin typeface="Times New Roman"/>
                <a:cs typeface="Times New Roman"/>
              </a:rPr>
              <a:t>зерен</a:t>
            </a:r>
            <a:endParaRPr lang="ru-RU" sz="1400" dirty="0">
              <a:latin typeface="Times New Roman"/>
              <a:cs typeface="Times New Roman"/>
            </a:endParaRPr>
          </a:p>
          <a:p>
            <a:pPr algn="l"/>
            <a:r>
              <a:rPr lang="ru-RU" sz="1400" dirty="0" smtClean="0">
                <a:latin typeface="Times New Roman"/>
                <a:cs typeface="Times New Roman"/>
              </a:rPr>
              <a:t>       - </a:t>
            </a:r>
            <a:r>
              <a:rPr lang="ru-RU" sz="1400" dirty="0">
                <a:latin typeface="Times New Roman"/>
                <a:cs typeface="Times New Roman"/>
              </a:rPr>
              <a:t>Доля полностью раздробленных и частично </a:t>
            </a:r>
            <a:r>
              <a:rPr lang="ru-RU" sz="1400" dirty="0" smtClean="0">
                <a:latin typeface="Times New Roman"/>
                <a:cs typeface="Times New Roman"/>
              </a:rPr>
              <a:t>        	дробленых зерен</a:t>
            </a:r>
            <a:endParaRPr lang="ru-RU" sz="1400" dirty="0">
              <a:latin typeface="Times New Roman"/>
              <a:cs typeface="Times New Roman"/>
            </a:endParaRPr>
          </a:p>
          <a:p>
            <a:pPr algn="l"/>
            <a:r>
              <a:rPr lang="ru-RU" sz="1400" dirty="0" smtClean="0">
                <a:latin typeface="Times New Roman"/>
                <a:cs typeface="Times New Roman"/>
              </a:rPr>
              <a:t>       - </a:t>
            </a:r>
            <a:r>
              <a:rPr lang="ru-RU" sz="1400" dirty="0">
                <a:latin typeface="Times New Roman"/>
                <a:cs typeface="Times New Roman"/>
              </a:rPr>
              <a:t>Доля полностью скругленных </a:t>
            </a:r>
            <a:r>
              <a:rPr lang="ru-RU" sz="1400" dirty="0" smtClean="0">
                <a:latin typeface="Times New Roman"/>
                <a:cs typeface="Times New Roman"/>
              </a:rPr>
              <a:t>зерен</a:t>
            </a:r>
            <a:r>
              <a:rPr lang="ru-RU" sz="1400" dirty="0">
                <a:latin typeface="Times New Roman"/>
                <a:cs typeface="Times New Roman"/>
              </a:rPr>
              <a:t>;</a:t>
            </a:r>
          </a:p>
          <a:p>
            <a:pPr marL="342900" indent="-342900" algn="l">
              <a:buFont typeface="Wingdings" charset="2"/>
              <a:buChar char="q"/>
            </a:pPr>
            <a:r>
              <a:rPr lang="ru-RU" sz="1400" dirty="0" smtClean="0">
                <a:latin typeface="Times New Roman"/>
                <a:cs typeface="Times New Roman"/>
              </a:rPr>
              <a:t>Содержание пылевидных и глинистых частиц;</a:t>
            </a:r>
          </a:p>
          <a:p>
            <a:pPr marL="342900" indent="-342900" algn="l">
              <a:buFont typeface="Wingdings" charset="2"/>
              <a:buChar char="q"/>
            </a:pPr>
            <a:r>
              <a:rPr lang="ru-RU" sz="1400" dirty="0" smtClean="0">
                <a:latin typeface="Times New Roman"/>
                <a:cs typeface="Times New Roman"/>
              </a:rPr>
              <a:t>Класс </a:t>
            </a:r>
            <a:r>
              <a:rPr lang="ru-RU" sz="1400" dirty="0" err="1" smtClean="0">
                <a:latin typeface="Times New Roman"/>
                <a:cs typeface="Times New Roman"/>
              </a:rPr>
              <a:t>лещадности</a:t>
            </a:r>
            <a:r>
              <a:rPr lang="ru-RU" sz="1400" dirty="0" smtClean="0">
                <a:latin typeface="Times New Roman"/>
                <a:cs typeface="Times New Roman"/>
              </a:rPr>
              <a:t>;</a:t>
            </a:r>
            <a:endParaRPr lang="ru-RU" sz="1400" dirty="0">
              <a:latin typeface="Times New Roman"/>
              <a:cs typeface="Times New Roman"/>
            </a:endParaRPr>
          </a:p>
          <a:p>
            <a:pPr marL="342900" indent="-342900" algn="l">
              <a:buFont typeface="Wingdings" charset="2"/>
              <a:buChar char="q"/>
            </a:pPr>
            <a:r>
              <a:rPr lang="ru-RU" sz="1400" dirty="0" smtClean="0">
                <a:latin typeface="Times New Roman"/>
                <a:cs typeface="Times New Roman"/>
              </a:rPr>
              <a:t>Морозостойкость;</a:t>
            </a:r>
            <a:endParaRPr lang="ru-RU" sz="1400" dirty="0">
              <a:latin typeface="Times New Roman"/>
              <a:cs typeface="Times New Roman"/>
            </a:endParaRPr>
          </a:p>
          <a:p>
            <a:pPr marL="342900" indent="-342900" algn="l">
              <a:buFont typeface="Wingdings" charset="2"/>
              <a:buChar char="q"/>
            </a:pPr>
            <a:r>
              <a:rPr lang="ru-RU" sz="1400" dirty="0">
                <a:latin typeface="Times New Roman"/>
                <a:cs typeface="Times New Roman"/>
              </a:rPr>
              <a:t>Содержание пылевидных и глинистых </a:t>
            </a:r>
            <a:r>
              <a:rPr lang="ru-RU" sz="1400" dirty="0" smtClean="0">
                <a:latin typeface="Times New Roman"/>
                <a:cs typeface="Times New Roman"/>
              </a:rPr>
              <a:t>частиц</a:t>
            </a:r>
            <a:r>
              <a:rPr lang="ru-RU" sz="1400" dirty="0">
                <a:latin typeface="Times New Roman"/>
                <a:cs typeface="Times New Roman"/>
              </a:rPr>
              <a:t>;</a:t>
            </a:r>
          </a:p>
          <a:p>
            <a:pPr marL="342900" indent="-342900" algn="l">
              <a:buFont typeface="Wingdings" charset="2"/>
              <a:buChar char="q"/>
            </a:pPr>
            <a:r>
              <a:rPr lang="ru-RU" sz="1400" dirty="0" err="1" smtClean="0">
                <a:latin typeface="Times New Roman"/>
                <a:cs typeface="Times New Roman"/>
              </a:rPr>
              <a:t>Дробимость</a:t>
            </a:r>
            <a:r>
              <a:rPr lang="ru-RU" sz="1400" dirty="0">
                <a:latin typeface="Times New Roman"/>
                <a:cs typeface="Times New Roman"/>
              </a:rPr>
              <a:t> </a:t>
            </a:r>
            <a:r>
              <a:rPr lang="ru-RU" sz="1400" dirty="0" smtClean="0">
                <a:latin typeface="Times New Roman"/>
                <a:cs typeface="Times New Roman"/>
              </a:rPr>
              <a:t>по коэффициенту ударного раздробления;</a:t>
            </a:r>
          </a:p>
          <a:p>
            <a:pPr marL="342900" indent="-342900" algn="l">
              <a:buFont typeface="Wingdings" charset="2"/>
              <a:buChar char="q"/>
            </a:pPr>
            <a:r>
              <a:rPr lang="ru-RU" sz="1400" dirty="0" err="1" smtClean="0">
                <a:latin typeface="Times New Roman"/>
                <a:cs typeface="Times New Roman"/>
              </a:rPr>
              <a:t>Дробимость</a:t>
            </a:r>
            <a:r>
              <a:rPr lang="ru-RU" sz="1400" dirty="0" smtClean="0">
                <a:latin typeface="Times New Roman"/>
                <a:cs typeface="Times New Roman"/>
              </a:rPr>
              <a:t> по коэффициенту Лос-Анджелеса;</a:t>
            </a:r>
            <a:endParaRPr lang="ru-RU" sz="1400" dirty="0">
              <a:latin typeface="Times New Roman"/>
              <a:cs typeface="Times New Roman"/>
            </a:endParaRPr>
          </a:p>
          <a:p>
            <a:pPr marL="457200" indent="-457200" algn="l">
              <a:buFont typeface="Wingdings" charset="2"/>
              <a:buChar char="q"/>
            </a:pPr>
            <a:r>
              <a:rPr lang="ru-RU" sz="1400" dirty="0">
                <a:latin typeface="Times New Roman"/>
                <a:cs typeface="Times New Roman"/>
              </a:rPr>
              <a:t>Плотность </a:t>
            </a:r>
            <a:r>
              <a:rPr lang="ru-RU" sz="1400" dirty="0" smtClean="0">
                <a:latin typeface="Times New Roman"/>
                <a:cs typeface="Times New Roman"/>
              </a:rPr>
              <a:t>истинная</a:t>
            </a:r>
            <a:r>
              <a:rPr lang="ru-RU" sz="1400" dirty="0">
                <a:latin typeface="Times New Roman"/>
                <a:cs typeface="Times New Roman"/>
              </a:rPr>
              <a:t>;</a:t>
            </a:r>
          </a:p>
          <a:p>
            <a:pPr marL="342900" indent="-342900" algn="l">
              <a:buFont typeface="Wingdings" charset="2"/>
              <a:buChar char="q"/>
            </a:pPr>
            <a:r>
              <a:rPr lang="ru-RU" sz="1400" dirty="0">
                <a:latin typeface="Times New Roman"/>
                <a:cs typeface="Times New Roman"/>
              </a:rPr>
              <a:t>Плотность </a:t>
            </a:r>
            <a:r>
              <a:rPr lang="ru-RU" sz="1400" dirty="0" smtClean="0">
                <a:latin typeface="Times New Roman"/>
                <a:cs typeface="Times New Roman"/>
              </a:rPr>
              <a:t>средняя</a:t>
            </a:r>
            <a:r>
              <a:rPr lang="ru-RU" sz="1400" dirty="0">
                <a:latin typeface="Times New Roman"/>
                <a:cs typeface="Times New Roman"/>
              </a:rPr>
              <a:t>;</a:t>
            </a:r>
          </a:p>
          <a:p>
            <a:pPr marL="342900" indent="-342900" algn="l">
              <a:buFont typeface="Wingdings" charset="2"/>
              <a:buChar char="q"/>
            </a:pPr>
            <a:r>
              <a:rPr lang="ru-RU" sz="1400" dirty="0" smtClean="0">
                <a:latin typeface="Times New Roman"/>
                <a:cs typeface="Times New Roman"/>
              </a:rPr>
              <a:t>Устойчивость щебня к истиранию;</a:t>
            </a:r>
          </a:p>
          <a:p>
            <a:pPr marL="285750" indent="-285750" algn="l">
              <a:buFont typeface="Wingdings" charset="2"/>
              <a:buChar char="q"/>
            </a:pPr>
            <a:r>
              <a:rPr lang="ru-RU" sz="1400" dirty="0" err="1" smtClean="0">
                <a:latin typeface="Times New Roman"/>
                <a:cs typeface="Times New Roman"/>
              </a:rPr>
              <a:t>Водопоглощение</a:t>
            </a:r>
            <a:endParaRPr lang="ru-RU" sz="1400" dirty="0" smtClean="0">
              <a:latin typeface="Times New Roman"/>
              <a:cs typeface="Times New Roman"/>
            </a:endParaRPr>
          </a:p>
          <a:p>
            <a:pPr algn="l"/>
            <a:endParaRPr lang="ru-RU" sz="1400" dirty="0" smtClean="0">
              <a:latin typeface="Times New Roman"/>
              <a:cs typeface="Times New Roman"/>
            </a:endParaRPr>
          </a:p>
        </p:txBody>
      </p:sp>
      <p:sp>
        <p:nvSpPr>
          <p:cNvPr id="18" name="Стрелка вниз 17"/>
          <p:cNvSpPr/>
          <p:nvPr/>
        </p:nvSpPr>
        <p:spPr>
          <a:xfrm>
            <a:off x="1941518" y="2313404"/>
            <a:ext cx="430906" cy="6004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0" name="Стрелка вниз 19"/>
          <p:cNvSpPr/>
          <p:nvPr/>
        </p:nvSpPr>
        <p:spPr>
          <a:xfrm rot="18561237">
            <a:off x="6147235" y="613812"/>
            <a:ext cx="313096" cy="5929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1" name="Стрелка вниз 20"/>
          <p:cNvSpPr/>
          <p:nvPr/>
        </p:nvSpPr>
        <p:spPr>
          <a:xfrm rot="2973604">
            <a:off x="2112161" y="616218"/>
            <a:ext cx="313096" cy="5929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2" name="Стрелка вниз 21"/>
          <p:cNvSpPr/>
          <p:nvPr/>
        </p:nvSpPr>
        <p:spPr>
          <a:xfrm>
            <a:off x="6598300" y="2313404"/>
            <a:ext cx="430906" cy="6004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00696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4"/>
            <a:ext cx="8229600" cy="632579"/>
          </a:xfrm>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ormAutofit fontScale="90000"/>
          </a:bodyPr>
          <a:lstStyle/>
          <a:p>
            <a:r>
              <a:rPr lang="ru-RU" sz="2400" dirty="0" smtClean="0">
                <a:latin typeface="Times New Roman"/>
                <a:cs typeface="Times New Roman"/>
              </a:rPr>
              <a:t>Отличительные особенности требований нормативных документов к каменным материалам</a:t>
            </a:r>
            <a:endParaRPr lang="ru-RU" sz="2400" dirty="0">
              <a:latin typeface="Times New Roman"/>
              <a:cs typeface="Times New Roman"/>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3291697993"/>
              </p:ext>
            </p:extLst>
          </p:nvPr>
        </p:nvGraphicFramePr>
        <p:xfrm>
          <a:off x="0" y="785794"/>
          <a:ext cx="9144001" cy="6072206"/>
        </p:xfrm>
        <a:graphic>
          <a:graphicData uri="http://schemas.openxmlformats.org/drawingml/2006/table">
            <a:tbl>
              <a:tblPr firstRow="1" bandRow="1">
                <a:tableStyleId>{5C22544A-7EE6-4342-B048-85BDC9FD1C3A}</a:tableStyleId>
              </a:tblPr>
              <a:tblGrid>
                <a:gridCol w="2136751"/>
                <a:gridCol w="1776484"/>
                <a:gridCol w="1788907"/>
                <a:gridCol w="1851022"/>
                <a:gridCol w="1590837"/>
              </a:tblGrid>
              <a:tr h="874148">
                <a:tc>
                  <a:txBody>
                    <a:bodyPr/>
                    <a:lstStyle/>
                    <a:p>
                      <a:pPr algn="ctr"/>
                      <a:endParaRPr lang="ru-RU" sz="1000" dirty="0" smtClean="0">
                        <a:latin typeface="Times New Roman"/>
                        <a:cs typeface="Times New Roman"/>
                      </a:endParaRPr>
                    </a:p>
                    <a:p>
                      <a:pPr algn="ctr"/>
                      <a:endParaRPr lang="ru-RU" sz="1000" dirty="0" smtClean="0">
                        <a:latin typeface="Times New Roman"/>
                        <a:cs typeface="Times New Roman"/>
                      </a:endParaRPr>
                    </a:p>
                    <a:p>
                      <a:pPr algn="ctr"/>
                      <a:r>
                        <a:rPr lang="ru-RU" sz="1000" dirty="0" smtClean="0">
                          <a:latin typeface="Times New Roman"/>
                          <a:cs typeface="Times New Roman"/>
                        </a:rPr>
                        <a:t>Показатели</a:t>
                      </a:r>
                      <a:endParaRPr lang="ru-RU" sz="1000" dirty="0">
                        <a:latin typeface="Times New Roman"/>
                        <a:cs typeface="Times New Roman"/>
                      </a:endParaRPr>
                    </a:p>
                  </a:txBody>
                  <a:tcPr/>
                </a:tc>
                <a:tc>
                  <a:txBody>
                    <a:bodyPr/>
                    <a:lstStyle/>
                    <a:p>
                      <a:pPr algn="ctr"/>
                      <a:r>
                        <a:rPr lang="ru-RU" sz="1000" dirty="0" smtClean="0">
                          <a:latin typeface="Times New Roman"/>
                          <a:cs typeface="Times New Roman"/>
                        </a:rPr>
                        <a:t>Испытания щебня в соответствии с требованиям ГОСТ 8267-93</a:t>
                      </a:r>
                      <a:r>
                        <a:rPr lang="ru-RU" sz="1000" baseline="0" dirty="0" smtClean="0">
                          <a:latin typeface="Times New Roman"/>
                          <a:cs typeface="Times New Roman"/>
                        </a:rPr>
                        <a:t> в РФ</a:t>
                      </a:r>
                      <a:endParaRPr lang="ru-RU" sz="1000" dirty="0">
                        <a:latin typeface="Times New Roman"/>
                        <a:cs typeface="Times New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a:cs typeface="Times New Roman"/>
                        </a:rPr>
                        <a:t>Испытания щебня в соответствии с требованиям </a:t>
                      </a:r>
                      <a:r>
                        <a:rPr lang="en-US" sz="1000" dirty="0" smtClean="0">
                          <a:latin typeface="Times New Roman"/>
                          <a:cs typeface="Times New Roman"/>
                        </a:rPr>
                        <a:t>TL Gestein-StB04</a:t>
                      </a:r>
                      <a:r>
                        <a:rPr lang="ru-RU" sz="1000" dirty="0" smtClean="0">
                          <a:latin typeface="Times New Roman"/>
                          <a:cs typeface="Times New Roman"/>
                        </a:rPr>
                        <a:t>: 2004 в ФРГ</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a:cs typeface="Times New Roman"/>
                        </a:rPr>
                        <a:t>Испытания щебня в соответствии с требованиям </a:t>
                      </a:r>
                      <a:r>
                        <a:rPr lang="en-US" sz="1000" dirty="0" smtClean="0">
                          <a:latin typeface="Times New Roman"/>
                          <a:cs typeface="Times New Roman"/>
                        </a:rPr>
                        <a:t>PANK </a:t>
                      </a:r>
                      <a:r>
                        <a:rPr lang="en-US" sz="1000" dirty="0" err="1" smtClean="0">
                          <a:latin typeface="Times New Roman"/>
                          <a:cs typeface="Times New Roman"/>
                        </a:rPr>
                        <a:t>ry</a:t>
                      </a:r>
                      <a:r>
                        <a:rPr lang="en-US" sz="1000" dirty="0" smtClean="0">
                          <a:latin typeface="Times New Roman"/>
                          <a:cs typeface="Times New Roman"/>
                        </a:rPr>
                        <a:t> </a:t>
                      </a:r>
                      <a:r>
                        <a:rPr lang="ru-RU" sz="1000" dirty="0" smtClean="0">
                          <a:latin typeface="Times New Roman"/>
                          <a:cs typeface="Times New Roman"/>
                        </a:rPr>
                        <a:t> в Финляндии</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a:cs typeface="Times New Roman"/>
                        </a:rPr>
                        <a:t>Испытания щебня в соответствии с требованиям</a:t>
                      </a:r>
                      <a:r>
                        <a:rPr lang="en-US" sz="1000" baseline="0" dirty="0" smtClean="0">
                          <a:latin typeface="Times New Roman"/>
                          <a:cs typeface="Times New Roman"/>
                        </a:rPr>
                        <a:t> </a:t>
                      </a:r>
                      <a:r>
                        <a:rPr lang="en-US" sz="1000" dirty="0" smtClean="0">
                          <a:latin typeface="Times New Roman"/>
                          <a:cs typeface="Times New Roman"/>
                        </a:rPr>
                        <a:t> ASTM</a:t>
                      </a:r>
                      <a:r>
                        <a:rPr lang="en-US" sz="1000" baseline="0" dirty="0" smtClean="0">
                          <a:latin typeface="Times New Roman"/>
                          <a:cs typeface="Times New Roman"/>
                        </a:rPr>
                        <a:t> </a:t>
                      </a:r>
                      <a:r>
                        <a:rPr lang="ru-RU" sz="1000" baseline="0" dirty="0" smtClean="0">
                          <a:latin typeface="Times New Roman"/>
                          <a:cs typeface="Times New Roman"/>
                        </a:rPr>
                        <a:t>в США</a:t>
                      </a:r>
                      <a:endParaRPr lang="ru-RU" sz="1000" dirty="0" smtClean="0">
                        <a:latin typeface="Times New Roman"/>
                        <a:cs typeface="Times New Roman"/>
                      </a:endParaRPr>
                    </a:p>
                    <a:p>
                      <a:pPr algn="ctr"/>
                      <a:endParaRPr lang="ru-RU" sz="1000" dirty="0">
                        <a:latin typeface="Times New Roman"/>
                        <a:cs typeface="Times New Roman"/>
                      </a:endParaRPr>
                    </a:p>
                  </a:txBody>
                  <a:tcPr/>
                </a:tc>
              </a:tr>
              <a:tr h="561952">
                <a:tc>
                  <a:txBody>
                    <a:bodyPr/>
                    <a:lstStyle/>
                    <a:p>
                      <a:pPr algn="l"/>
                      <a:r>
                        <a:rPr lang="ru-RU" sz="1000" dirty="0" smtClean="0">
                          <a:latin typeface="Times New Roman"/>
                          <a:cs typeface="Times New Roman"/>
                        </a:rPr>
                        <a:t>Содержание зерен пластинчатой и игловатой формы</a:t>
                      </a:r>
                      <a:endParaRPr lang="ru-RU" sz="10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endParaRPr lang="ru-RU" sz="1400" dirty="0">
                        <a:latin typeface="Times New Roman"/>
                        <a:cs typeface="Times New Roman"/>
                      </a:endParaRPr>
                    </a:p>
                  </a:txBody>
                  <a:tcPr/>
                </a:tc>
              </a:tr>
              <a:tr h="405854">
                <a:tc>
                  <a:txBody>
                    <a:bodyPr/>
                    <a:lstStyle/>
                    <a:p>
                      <a:pPr algn="l"/>
                      <a:r>
                        <a:rPr lang="ru-RU" sz="1000" dirty="0" smtClean="0">
                          <a:latin typeface="Times New Roman"/>
                          <a:cs typeface="Times New Roman"/>
                        </a:rPr>
                        <a:t>Содержание пылевидных и глинистых частиц</a:t>
                      </a:r>
                      <a:endParaRPr lang="ru-RU" sz="10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endParaRPr lang="ru-RU" sz="1400">
                        <a:latin typeface="Times New Roman"/>
                        <a:cs typeface="Times New Roman"/>
                      </a:endParaRPr>
                    </a:p>
                  </a:txBody>
                  <a:tcPr/>
                </a:tc>
              </a:tr>
              <a:tr h="312196">
                <a:tc>
                  <a:txBody>
                    <a:bodyPr/>
                    <a:lstStyle/>
                    <a:p>
                      <a:pPr algn="l"/>
                      <a:r>
                        <a:rPr lang="ru-RU" sz="1000" dirty="0" err="1" smtClean="0">
                          <a:latin typeface="Times New Roman"/>
                          <a:cs typeface="Times New Roman"/>
                        </a:rPr>
                        <a:t>Истираемость</a:t>
                      </a:r>
                      <a:r>
                        <a:rPr lang="ru-RU" sz="1000" baseline="0" dirty="0" smtClean="0">
                          <a:latin typeface="Times New Roman"/>
                          <a:cs typeface="Times New Roman"/>
                        </a:rPr>
                        <a:t> щебня</a:t>
                      </a:r>
                      <a:endParaRPr lang="ru-RU" sz="10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endParaRPr lang="ru-RU" sz="1400">
                        <a:latin typeface="Times New Roman"/>
                        <a:cs typeface="Times New Roman"/>
                      </a:endParaRPr>
                    </a:p>
                  </a:txBody>
                  <a:tcPr/>
                </a:tc>
              </a:tr>
              <a:tr h="405854">
                <a:tc>
                  <a:txBody>
                    <a:bodyPr/>
                    <a:lstStyle/>
                    <a:p>
                      <a:pPr algn="ctr"/>
                      <a:r>
                        <a:rPr lang="ru-RU" sz="1000" dirty="0" smtClean="0">
                          <a:latin typeface="Times New Roman"/>
                          <a:cs typeface="Times New Roman"/>
                        </a:rPr>
                        <a:t>Содержание зерен слабых пород</a:t>
                      </a:r>
                      <a:endParaRPr lang="ru-RU" sz="10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endParaRPr lang="ru-RU" sz="1400">
                        <a:latin typeface="Times New Roman"/>
                        <a:cs typeface="Times New Roman"/>
                      </a:endParaRPr>
                    </a:p>
                  </a:txBody>
                  <a:tcPr/>
                </a:tc>
              </a:tr>
              <a:tr h="405854">
                <a:tc>
                  <a:txBody>
                    <a:bodyPr/>
                    <a:lstStyle/>
                    <a:p>
                      <a:pPr algn="l"/>
                      <a:r>
                        <a:rPr lang="ru-RU" sz="1000" dirty="0" err="1" smtClean="0">
                          <a:latin typeface="Times New Roman"/>
                          <a:cs typeface="Times New Roman"/>
                        </a:rPr>
                        <a:t>Дробимость</a:t>
                      </a:r>
                      <a:r>
                        <a:rPr lang="ru-RU" sz="1000" dirty="0" smtClean="0">
                          <a:latin typeface="Times New Roman"/>
                          <a:cs typeface="Times New Roman"/>
                        </a:rPr>
                        <a:t> по коэффициенту ударного раздробления</a:t>
                      </a:r>
                      <a:endParaRPr lang="ru-RU" sz="10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endParaRPr lang="ru-RU" sz="1400">
                        <a:latin typeface="Times New Roman"/>
                        <a:cs typeface="Times New Roman"/>
                      </a:endParaRPr>
                    </a:p>
                  </a:txBody>
                  <a:tcPr/>
                </a:tc>
              </a:tr>
              <a:tr h="405854">
                <a:tc>
                  <a:txBody>
                    <a:bodyPr/>
                    <a:lstStyle/>
                    <a:p>
                      <a:pPr algn="l"/>
                      <a:r>
                        <a:rPr lang="ru-RU" sz="1000" dirty="0" err="1" smtClean="0">
                          <a:latin typeface="Times New Roman"/>
                          <a:cs typeface="Times New Roman"/>
                        </a:rPr>
                        <a:t>Дробимость</a:t>
                      </a:r>
                      <a:r>
                        <a:rPr lang="ru-RU" sz="1000" dirty="0" smtClean="0">
                          <a:latin typeface="Times New Roman"/>
                          <a:cs typeface="Times New Roman"/>
                        </a:rPr>
                        <a:t> по коэффициенту Лос-Анджелеса</a:t>
                      </a:r>
                      <a:endParaRPr lang="ru-RU" sz="10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endParaRPr lang="ru-RU" sz="1400" dirty="0">
                        <a:latin typeface="Times New Roman"/>
                        <a:cs typeface="Times New Roman"/>
                      </a:endParaRPr>
                    </a:p>
                  </a:txBody>
                  <a:tcPr/>
                </a:tc>
              </a:tr>
              <a:tr h="312196">
                <a:tc>
                  <a:txBody>
                    <a:bodyPr/>
                    <a:lstStyle/>
                    <a:p>
                      <a:pPr algn="l"/>
                      <a:r>
                        <a:rPr lang="ru-RU" sz="1000" dirty="0" smtClean="0">
                          <a:latin typeface="Times New Roman"/>
                          <a:cs typeface="Times New Roman"/>
                        </a:rPr>
                        <a:t>Содержание глины в комках</a:t>
                      </a:r>
                      <a:endParaRPr lang="ru-RU" sz="10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endParaRPr lang="ru-RU" sz="1400">
                        <a:latin typeface="Times New Roman"/>
                        <a:cs typeface="Times New Roman"/>
                      </a:endParaRPr>
                    </a:p>
                  </a:txBody>
                  <a:tcPr/>
                </a:tc>
              </a:tr>
              <a:tr h="3121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err="1" smtClean="0">
                          <a:latin typeface="Times New Roman"/>
                          <a:cs typeface="Times New Roman"/>
                        </a:rPr>
                        <a:t>Водопоглощение</a:t>
                      </a:r>
                      <a:endParaRPr lang="ru-RU" sz="1000" dirty="0" smtClean="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endParaRPr lang="ru-RU" sz="1400" dirty="0">
                        <a:latin typeface="Times New Roman"/>
                        <a:cs typeface="Times New Roman"/>
                      </a:endParaRPr>
                    </a:p>
                  </a:txBody>
                  <a:tcPr/>
                </a:tc>
              </a:tr>
              <a:tr h="312196">
                <a:tc>
                  <a:txBody>
                    <a:bodyPr/>
                    <a:lstStyle/>
                    <a:p>
                      <a:pPr algn="l"/>
                      <a:r>
                        <a:rPr lang="ru-RU" sz="1000" dirty="0" smtClean="0">
                          <a:latin typeface="Times New Roman"/>
                          <a:cs typeface="Times New Roman"/>
                        </a:rPr>
                        <a:t>Плотность средняя</a:t>
                      </a:r>
                      <a:endParaRPr lang="ru-RU" sz="10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endParaRPr lang="ru-RU" sz="1400">
                        <a:latin typeface="Times New Roman"/>
                        <a:cs typeface="Times New Roman"/>
                      </a:endParaRPr>
                    </a:p>
                  </a:txBody>
                  <a:tcPr/>
                </a:tc>
              </a:tr>
              <a:tr h="312196">
                <a:tc>
                  <a:txBody>
                    <a:bodyPr/>
                    <a:lstStyle/>
                    <a:p>
                      <a:pPr algn="l"/>
                      <a:r>
                        <a:rPr lang="ru-RU" sz="1000" dirty="0" smtClean="0">
                          <a:latin typeface="Times New Roman"/>
                          <a:cs typeface="Times New Roman"/>
                        </a:rPr>
                        <a:t>Плотность истинная</a:t>
                      </a:r>
                      <a:endParaRPr lang="ru-RU" sz="10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endParaRPr lang="ru-RU" sz="1400" dirty="0">
                        <a:latin typeface="Times New Roman"/>
                        <a:cs typeface="Times New Roman"/>
                      </a:endParaRPr>
                    </a:p>
                  </a:txBody>
                  <a:tcPr/>
                </a:tc>
              </a:tr>
              <a:tr h="379838">
                <a:tc>
                  <a:txBody>
                    <a:bodyPr/>
                    <a:lstStyle/>
                    <a:p>
                      <a:pPr algn="l"/>
                      <a:r>
                        <a:rPr lang="ru-RU" sz="1000" dirty="0" smtClean="0">
                          <a:latin typeface="Times New Roman"/>
                          <a:cs typeface="Times New Roman"/>
                        </a:rPr>
                        <a:t>Марка щебня по </a:t>
                      </a:r>
                      <a:r>
                        <a:rPr lang="ru-RU" sz="1000" dirty="0" err="1" smtClean="0">
                          <a:latin typeface="Times New Roman"/>
                          <a:cs typeface="Times New Roman"/>
                        </a:rPr>
                        <a:t>дробимости</a:t>
                      </a:r>
                      <a:endParaRPr lang="ru-RU" sz="10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endParaRPr lang="ru-RU" sz="1400" dirty="0">
                        <a:latin typeface="Times New Roman"/>
                        <a:cs typeface="Times New Roman"/>
                      </a:endParaRPr>
                    </a:p>
                  </a:txBody>
                  <a:tcPr/>
                </a:tc>
              </a:tr>
              <a:tr h="3121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a:cs typeface="Times New Roman"/>
                        </a:rPr>
                        <a:t>Пористость</a:t>
                      </a: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endParaRPr lang="ru-RU" sz="1400" dirty="0">
                        <a:latin typeface="Times New Roman"/>
                        <a:cs typeface="Times New Roman"/>
                      </a:endParaRPr>
                    </a:p>
                  </a:txBody>
                  <a:tcPr/>
                </a:tc>
              </a:tr>
              <a:tr h="3798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err="1" smtClean="0">
                          <a:latin typeface="Times New Roman"/>
                          <a:cs typeface="Times New Roman"/>
                        </a:rPr>
                        <a:t>Пустотность</a:t>
                      </a:r>
                      <a:endParaRPr lang="ru-RU" sz="1000" dirty="0" smtClean="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endParaRPr lang="ru-RU" sz="1400" dirty="0">
                        <a:latin typeface="Times New Roman"/>
                        <a:cs typeface="Times New Roman"/>
                      </a:endParaRPr>
                    </a:p>
                  </a:txBody>
                  <a:tcPr/>
                </a:tc>
              </a:tr>
              <a:tr h="379838">
                <a:tc>
                  <a:txBody>
                    <a:bodyPr/>
                    <a:lstStyle/>
                    <a:p>
                      <a:pPr algn="l"/>
                      <a:r>
                        <a:rPr lang="ru-RU" sz="1000" dirty="0" smtClean="0">
                          <a:latin typeface="Times New Roman"/>
                          <a:cs typeface="Times New Roman"/>
                        </a:rPr>
                        <a:t>Морозостойкость</a:t>
                      </a:r>
                      <a:endParaRPr lang="ru-RU" sz="10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r>
                        <a:rPr lang="ru-RU" sz="1400" dirty="0" smtClean="0">
                          <a:latin typeface="Times New Roman"/>
                          <a:cs typeface="Times New Roman"/>
                        </a:rPr>
                        <a:t>+</a:t>
                      </a:r>
                      <a:endParaRPr lang="ru-RU" sz="1400" dirty="0">
                        <a:latin typeface="Times New Roman"/>
                        <a:cs typeface="Times New Roman"/>
                      </a:endParaRPr>
                    </a:p>
                  </a:txBody>
                  <a:tcPr/>
                </a:tc>
                <a:tc>
                  <a:txBody>
                    <a:bodyPr/>
                    <a:lstStyle/>
                    <a:p>
                      <a:pPr algn="ctr"/>
                      <a:endParaRPr lang="ru-RU" sz="1400" dirty="0">
                        <a:latin typeface="Times New Roman"/>
                        <a:cs typeface="Times New Roman"/>
                      </a:endParaRPr>
                    </a:p>
                  </a:txBody>
                  <a:tcPr/>
                </a:tc>
              </a:tr>
            </a:tbl>
          </a:graphicData>
        </a:graphic>
      </p:graphicFrame>
    </p:spTree>
    <p:extLst>
      <p:ext uri="{BB962C8B-B14F-4D97-AF65-F5344CB8AC3E}">
        <p14:creationId xmlns:p14="http://schemas.microsoft.com/office/powerpoint/2010/main" xmlns="" val="1879657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072" y="119152"/>
            <a:ext cx="835292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400" dirty="0" smtClean="0">
                <a:latin typeface="Times New Roman" pitchFamily="18" charset="0"/>
                <a:cs typeface="Times New Roman" pitchFamily="18" charset="0"/>
              </a:rPr>
              <a:t>Протяжённость автомобильных дорог с асфальтобетонным покрытием в мире(тыс. км.)</a:t>
            </a:r>
            <a:endParaRPr lang="ru-RU" sz="2400"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3308064323"/>
              </p:ext>
            </p:extLst>
          </p:nvPr>
        </p:nvGraphicFramePr>
        <p:xfrm>
          <a:off x="245094" y="1916832"/>
          <a:ext cx="8374386" cy="2534603"/>
        </p:xfrm>
        <a:graphic>
          <a:graphicData uri="http://schemas.openxmlformats.org/drawingml/2006/table">
            <a:tbl>
              <a:tblPr firstRow="1" bandRow="1">
                <a:tableStyleId>{7DF18680-E054-41AD-8BC1-D1AEF772440D}</a:tableStyleId>
              </a:tblPr>
              <a:tblGrid>
                <a:gridCol w="2225705"/>
                <a:gridCol w="1036113"/>
                <a:gridCol w="1296144"/>
                <a:gridCol w="1008112"/>
                <a:gridCol w="1152128"/>
                <a:gridCol w="1656184"/>
              </a:tblGrid>
              <a:tr h="991517">
                <a:tc>
                  <a:txBody>
                    <a:bodyPr/>
                    <a:lstStyle/>
                    <a:p>
                      <a:endParaRPr lang="ru-RU"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t>США</a:t>
                      </a:r>
                    </a:p>
                    <a:p>
                      <a:pPr algn="ctr"/>
                      <a:endParaRPr lang="ru-RU" sz="2000" dirty="0">
                        <a:latin typeface="Times New Roman" pitchFamily="18" charset="0"/>
                        <a:cs typeface="Times New Roman" pitchFamily="18" charset="0"/>
                      </a:endParaRPr>
                    </a:p>
                  </a:txBody>
                  <a:tcPr/>
                </a:tc>
                <a:tc>
                  <a:txBody>
                    <a:bodyPr/>
                    <a:lstStyle/>
                    <a:p>
                      <a:pPr algn="ctr"/>
                      <a:r>
                        <a:rPr lang="ru-RU" sz="2000" dirty="0" smtClean="0"/>
                        <a:t>Евросоюз</a:t>
                      </a:r>
                    </a:p>
                    <a:p>
                      <a:pPr algn="ctr"/>
                      <a:r>
                        <a:rPr lang="ru-RU" sz="2000" dirty="0" smtClean="0"/>
                        <a:t>(</a:t>
                      </a:r>
                      <a:r>
                        <a:rPr lang="en-US" sz="2000" dirty="0" smtClean="0"/>
                        <a:t>EU</a:t>
                      </a:r>
                      <a:r>
                        <a:rPr lang="ru-RU" sz="2000" dirty="0" smtClean="0"/>
                        <a:t>28)</a:t>
                      </a:r>
                      <a:r>
                        <a:rPr lang="en-US" sz="2000" baseline="0" dirty="0" smtClean="0"/>
                        <a:t> </a:t>
                      </a:r>
                      <a:endParaRPr lang="ru-RU" sz="2000" dirty="0" smtClean="0"/>
                    </a:p>
                    <a:p>
                      <a:pPr algn="ctr"/>
                      <a:endParaRPr lang="ru-RU" sz="2000" dirty="0" smtClean="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t>Китай</a:t>
                      </a:r>
                    </a:p>
                    <a:p>
                      <a:pPr algn="ctr"/>
                      <a:r>
                        <a:rPr lang="ru-RU" sz="2000" dirty="0" smtClean="0"/>
                        <a:t> </a:t>
                      </a:r>
                      <a:endParaRPr lang="ru-RU" sz="2000" dirty="0">
                        <a:latin typeface="Times New Roman" pitchFamily="18" charset="0"/>
                        <a:cs typeface="Times New Roman" pitchFamily="18" charset="0"/>
                      </a:endParaRPr>
                    </a:p>
                  </a:txBody>
                  <a:tcPr/>
                </a:tc>
                <a:tc>
                  <a:txBody>
                    <a:bodyPr/>
                    <a:lstStyle/>
                    <a:p>
                      <a:pPr algn="ctr"/>
                      <a:r>
                        <a:rPr lang="ru-RU" sz="2000" dirty="0" smtClean="0"/>
                        <a:t>Япония</a:t>
                      </a:r>
                      <a:endParaRPr lang="ru-RU" sz="2000" dirty="0">
                        <a:latin typeface="Times New Roman" pitchFamily="18" charset="0"/>
                        <a:cs typeface="Times New Roman" pitchFamily="18" charset="0"/>
                      </a:endParaRPr>
                    </a:p>
                  </a:txBody>
                  <a:tcPr/>
                </a:tc>
                <a:tc>
                  <a:txBody>
                    <a:bodyPr/>
                    <a:lstStyle/>
                    <a:p>
                      <a:pPr algn="ctr"/>
                      <a:r>
                        <a:rPr lang="ru-RU" sz="2000" dirty="0" smtClean="0"/>
                        <a:t>Российская Федерация</a:t>
                      </a:r>
                      <a:endParaRPr lang="ru-RU" sz="2000" dirty="0">
                        <a:latin typeface="Times New Roman" pitchFamily="18" charset="0"/>
                        <a:cs typeface="Times New Roman" pitchFamily="18" charset="0"/>
                      </a:endParaRPr>
                    </a:p>
                  </a:txBody>
                  <a:tcPr/>
                </a:tc>
              </a:tr>
              <a:tr h="1528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Автомобильные</a:t>
                      </a:r>
                      <a:r>
                        <a:rPr lang="ru-RU" baseline="0" dirty="0" smtClean="0"/>
                        <a:t> дороги с асфальтобетонным покрытием</a:t>
                      </a:r>
                      <a:endParaRPr lang="ru-RU" dirty="0" smtClean="0"/>
                    </a:p>
                    <a:p>
                      <a:endParaRPr lang="ru-RU" dirty="0">
                        <a:latin typeface="Times New Roman" pitchFamily="18" charset="0"/>
                        <a:cs typeface="Times New Roman" pitchFamily="18" charset="0"/>
                      </a:endParaRPr>
                    </a:p>
                  </a:txBody>
                  <a:tcPr/>
                </a:tc>
                <a:tc>
                  <a:txBody>
                    <a:bodyPr/>
                    <a:lstStyle/>
                    <a:p>
                      <a:pPr algn="ctr"/>
                      <a:endParaRPr lang="ru-RU" dirty="0" smtClean="0"/>
                    </a:p>
                    <a:p>
                      <a:pPr algn="ctr"/>
                      <a:endParaRPr lang="ru-RU" dirty="0" smtClean="0"/>
                    </a:p>
                    <a:p>
                      <a:pPr algn="ctr"/>
                      <a:r>
                        <a:rPr lang="ru-RU" dirty="0" smtClean="0"/>
                        <a:t>7,713</a:t>
                      </a:r>
                      <a:endParaRPr lang="ru-RU"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4,801</a:t>
                      </a:r>
                    </a:p>
                    <a:p>
                      <a:pPr algn="ctr"/>
                      <a:endParaRPr lang="ru-RU" dirty="0">
                        <a:latin typeface="Times New Roman" pitchFamily="18" charset="0"/>
                        <a:cs typeface="Times New Roman" pitchFamily="18" charset="0"/>
                      </a:endParaRPr>
                    </a:p>
                  </a:txBody>
                  <a:tcPr/>
                </a:tc>
                <a:tc>
                  <a:txBody>
                    <a:bodyPr/>
                    <a:lstStyle/>
                    <a:p>
                      <a:pPr algn="ctr"/>
                      <a:endParaRPr lang="ru-RU" dirty="0" smtClean="0"/>
                    </a:p>
                    <a:p>
                      <a:pPr algn="ctr"/>
                      <a:endParaRPr lang="ru-RU" dirty="0" smtClean="0"/>
                    </a:p>
                    <a:p>
                      <a:pPr algn="ctr"/>
                      <a:r>
                        <a:rPr lang="ru-RU" dirty="0" smtClean="0"/>
                        <a:t>1,701</a:t>
                      </a:r>
                      <a:endParaRPr lang="ru-RU" dirty="0">
                        <a:latin typeface="Times New Roman" pitchFamily="18" charset="0"/>
                        <a:cs typeface="Times New Roman" pitchFamily="18" charset="0"/>
                      </a:endParaRPr>
                    </a:p>
                  </a:txBody>
                  <a:tcPr/>
                </a:tc>
                <a:tc>
                  <a:txBody>
                    <a:bodyPr/>
                    <a:lstStyle/>
                    <a:p>
                      <a:pPr algn="ctr"/>
                      <a:endParaRPr lang="ru-RU" dirty="0" smtClean="0"/>
                    </a:p>
                    <a:p>
                      <a:pPr algn="ctr"/>
                      <a:endParaRPr lang="ru-RU" dirty="0" smtClean="0"/>
                    </a:p>
                    <a:p>
                      <a:pPr algn="ctr"/>
                      <a:r>
                        <a:rPr lang="ru-RU" dirty="0" smtClean="0"/>
                        <a:t>1,172</a:t>
                      </a:r>
                      <a:endParaRPr lang="ru-RU" dirty="0">
                        <a:latin typeface="Times New Roman" pitchFamily="18" charset="0"/>
                        <a:cs typeface="Times New Roman" pitchFamily="18" charset="0"/>
                      </a:endParaRPr>
                    </a:p>
                  </a:txBody>
                  <a:tcPr/>
                </a:tc>
                <a:tc>
                  <a:txBody>
                    <a:bodyPr/>
                    <a:lstStyle/>
                    <a:p>
                      <a:pPr algn="ctr"/>
                      <a:endParaRPr lang="ru-RU" dirty="0" smtClean="0"/>
                    </a:p>
                    <a:p>
                      <a:pPr algn="ctr"/>
                      <a:endParaRPr lang="ru-RU" dirty="0" smtClean="0"/>
                    </a:p>
                    <a:p>
                      <a:pPr algn="ctr"/>
                      <a:r>
                        <a:rPr lang="ru-RU" dirty="0" smtClean="0"/>
                        <a:t>610</a:t>
                      </a:r>
                      <a:endParaRPr lang="ru-RU"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2355866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4"/>
            <a:ext cx="8229600" cy="424895"/>
          </a:xfrm>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oAutofit/>
          </a:bodyPr>
          <a:lstStyle/>
          <a:p>
            <a:r>
              <a:rPr lang="ru-RU" sz="2200" dirty="0" smtClean="0">
                <a:latin typeface="Times New Roman"/>
                <a:cs typeface="Times New Roman"/>
              </a:rPr>
              <a:t>Щебень</a:t>
            </a:r>
            <a:endParaRPr lang="ru-RU" sz="2200" dirty="0">
              <a:latin typeface="Times New Roman"/>
              <a:cs typeface="Times New Roman"/>
            </a:endParaRPr>
          </a:p>
        </p:txBody>
      </p:sp>
      <p:sp>
        <p:nvSpPr>
          <p:cNvPr id="5" name="Название 1"/>
          <p:cNvSpPr txBox="1">
            <a:spLocks/>
          </p:cNvSpPr>
          <p:nvPr/>
        </p:nvSpPr>
        <p:spPr>
          <a:xfrm>
            <a:off x="457200" y="509979"/>
            <a:ext cx="8229600" cy="140651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ru-RU" sz="1400" b="1" dirty="0" smtClean="0">
                <a:latin typeface="Times New Roman"/>
                <a:cs typeface="Times New Roman"/>
              </a:rPr>
              <a:t>Щебень</a:t>
            </a:r>
            <a:r>
              <a:rPr lang="ru-RU" sz="1400" dirty="0" smtClean="0">
                <a:latin typeface="Times New Roman"/>
                <a:cs typeface="Times New Roman"/>
              </a:rPr>
              <a:t> – неорганический, зернистый, сыпучий материал с зернами крупностью свыше 5 мм ( по европейским стандартам – более 3 мм), получаемый дроблением горных пород, гравия и валунов, попутно добываемых вскрышных </a:t>
            </a:r>
            <a:r>
              <a:rPr lang="ru-RU" sz="1400" dirty="0">
                <a:latin typeface="Times New Roman"/>
                <a:cs typeface="Times New Roman"/>
              </a:rPr>
              <a:t>и вмещающих </a:t>
            </a:r>
            <a:r>
              <a:rPr lang="ru-RU" sz="1400" dirty="0" smtClean="0">
                <a:latin typeface="Times New Roman"/>
                <a:cs typeface="Times New Roman"/>
              </a:rPr>
              <a:t>пород или некондиционных  отходов горных предприятий по переработке руд (черных, цветных и редких металлов металлургической промышленности) и неметаллических ископаемых других отраслей промышленности и последующим рассевом продуктов дробления.    </a:t>
            </a:r>
            <a:endParaRPr lang="ru-RU" sz="1400" dirty="0">
              <a:latin typeface="Times New Roman"/>
              <a:cs typeface="Times New Roman"/>
            </a:endParaRPr>
          </a:p>
        </p:txBody>
      </p:sp>
      <p:sp>
        <p:nvSpPr>
          <p:cNvPr id="6" name="Открывающая квадратная скобка 5"/>
          <p:cNvSpPr/>
          <p:nvPr/>
        </p:nvSpPr>
        <p:spPr>
          <a:xfrm rot="5400000">
            <a:off x="4422781" y="-1494800"/>
            <a:ext cx="298437" cy="8229600"/>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ru-RU"/>
          </a:p>
        </p:txBody>
      </p:sp>
      <p:sp>
        <p:nvSpPr>
          <p:cNvPr id="7" name="Название 1"/>
          <p:cNvSpPr txBox="1">
            <a:spLocks/>
          </p:cNvSpPr>
          <p:nvPr/>
        </p:nvSpPr>
        <p:spPr>
          <a:xfrm>
            <a:off x="712906" y="1928802"/>
            <a:ext cx="8145374" cy="389580"/>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2200" dirty="0">
                <a:latin typeface="Times New Roman"/>
                <a:cs typeface="Times New Roman"/>
              </a:rPr>
              <a:t>	</a:t>
            </a:r>
            <a:r>
              <a:rPr lang="ru-RU" sz="2200" dirty="0" smtClean="0">
                <a:latin typeface="Times New Roman"/>
                <a:cs typeface="Times New Roman"/>
              </a:rPr>
              <a:t>Разновидности щебня</a:t>
            </a:r>
            <a:endParaRPr lang="ru-RU" sz="2200" dirty="0">
              <a:latin typeface="Times New Roman"/>
              <a:cs typeface="Times New Roman"/>
            </a:endParaRPr>
          </a:p>
        </p:txBody>
      </p:sp>
      <p:cxnSp>
        <p:nvCxnSpPr>
          <p:cNvPr id="8" name="Прямая соединительная линия 7"/>
          <p:cNvCxnSpPr/>
          <p:nvPr/>
        </p:nvCxnSpPr>
        <p:spPr>
          <a:xfrm>
            <a:off x="2619458" y="2470781"/>
            <a:ext cx="11340" cy="29843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a:off x="4427442" y="2470781"/>
            <a:ext cx="11340" cy="2984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a:off x="6355182" y="2470781"/>
            <a:ext cx="11340" cy="298437"/>
          </a:xfrm>
          <a:prstGeom prst="line">
            <a:avLst/>
          </a:prstGeom>
        </p:spPr>
        <p:style>
          <a:lnRef idx="2">
            <a:schemeClr val="accent1"/>
          </a:lnRef>
          <a:fillRef idx="0">
            <a:schemeClr val="accent1"/>
          </a:fillRef>
          <a:effectRef idx="1">
            <a:schemeClr val="accent1"/>
          </a:effectRef>
          <a:fontRef idx="minor">
            <a:schemeClr val="tx1"/>
          </a:fontRef>
        </p:style>
      </p:cxnSp>
      <p:sp>
        <p:nvSpPr>
          <p:cNvPr id="11" name="Название 1"/>
          <p:cNvSpPr txBox="1">
            <a:spLocks/>
          </p:cNvSpPr>
          <p:nvPr/>
        </p:nvSpPr>
        <p:spPr>
          <a:xfrm>
            <a:off x="90716" y="2775580"/>
            <a:ext cx="1587550" cy="2531644"/>
          </a:xfrm>
          <a:prstGeom prst="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ru-RU" sz="1000" b="1" dirty="0">
                <a:latin typeface="Times New Roman"/>
                <a:cs typeface="Times New Roman"/>
              </a:rPr>
              <a:t>Гранитный щебень</a:t>
            </a:r>
            <a:r>
              <a:rPr lang="ru-RU" sz="1000" b="1" dirty="0" smtClean="0">
                <a:latin typeface="Times New Roman"/>
                <a:cs typeface="Times New Roman"/>
              </a:rPr>
              <a:t> –</a:t>
            </a:r>
            <a:r>
              <a:rPr lang="ru-RU" sz="1000" dirty="0" smtClean="0">
                <a:latin typeface="Times New Roman"/>
                <a:cs typeface="Times New Roman"/>
              </a:rPr>
              <a:t> это щебень из твердой горной породы зернистого строения, которая является самой распространённой на Земле. Гранитная скала представляет собой магму, застывшую на больших глубинах. Глыбы обычно получают путем взрыва монолитной скалы, затем они дробятся в машине, а полученный щебень просеивают по фракциям.  </a:t>
            </a:r>
            <a:endParaRPr lang="ru-RU" sz="1000" dirty="0">
              <a:latin typeface="Times New Roman"/>
              <a:cs typeface="Times New Roman"/>
            </a:endParaRPr>
          </a:p>
        </p:txBody>
      </p:sp>
      <p:pic>
        <p:nvPicPr>
          <p:cNvPr id="12" name="Изображение 11"/>
          <p:cNvPicPr>
            <a:picLocks noChangeAspect="1"/>
          </p:cNvPicPr>
          <p:nvPr/>
        </p:nvPicPr>
        <p:blipFill>
          <a:blip r:embed="rId2" cstate="print"/>
          <a:stretch>
            <a:fillRect/>
          </a:stretch>
        </p:blipFill>
        <p:spPr>
          <a:xfrm>
            <a:off x="90717" y="5397946"/>
            <a:ext cx="1587550" cy="1304125"/>
          </a:xfrm>
          <a:prstGeom prst="rect">
            <a:avLst/>
          </a:prstGeom>
          <a:scene3d>
            <a:camera prst="orthographicFront"/>
            <a:lightRig rig="threePt" dir="t"/>
          </a:scene3d>
          <a:sp3d>
            <a:bevelT w="165100" prst="coolSlant"/>
          </a:sp3d>
        </p:spPr>
      </p:pic>
      <p:sp>
        <p:nvSpPr>
          <p:cNvPr id="13" name="Название 1"/>
          <p:cNvSpPr txBox="1">
            <a:spLocks/>
          </p:cNvSpPr>
          <p:nvPr/>
        </p:nvSpPr>
        <p:spPr>
          <a:xfrm>
            <a:off x="1837023" y="2782761"/>
            <a:ext cx="1587550" cy="2531644"/>
          </a:xfrm>
          <a:prstGeom prst="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ru-RU" sz="1000" b="1" dirty="0" smtClean="0">
                <a:latin typeface="Times New Roman"/>
                <a:cs typeface="Times New Roman"/>
              </a:rPr>
              <a:t>Гравийный </a:t>
            </a:r>
            <a:r>
              <a:rPr lang="ru-RU" sz="1000" b="1" dirty="0">
                <a:latin typeface="Times New Roman"/>
                <a:cs typeface="Times New Roman"/>
              </a:rPr>
              <a:t>щебень</a:t>
            </a:r>
            <a:r>
              <a:rPr lang="ru-RU" sz="1000" b="1" dirty="0" smtClean="0">
                <a:latin typeface="Times New Roman"/>
                <a:cs typeface="Times New Roman"/>
              </a:rPr>
              <a:t> –</a:t>
            </a:r>
            <a:r>
              <a:rPr lang="ru-RU" sz="1000" dirty="0" smtClean="0">
                <a:latin typeface="Times New Roman"/>
                <a:cs typeface="Times New Roman"/>
              </a:rPr>
              <a:t> щебень, получаемый путем просеивания карьерной породы, а также путем дробления природной каменной скалы. По прочности гравийный щебень уступает гранитному щебня, но есть и преимущества – радиоактивный фон его обычно очень низкий и цена ниже, чем на гранитный.  </a:t>
            </a:r>
            <a:endParaRPr lang="ru-RU" sz="1000" dirty="0">
              <a:latin typeface="Times New Roman"/>
              <a:cs typeface="Times New Roman"/>
            </a:endParaRPr>
          </a:p>
        </p:txBody>
      </p:sp>
      <p:pic>
        <p:nvPicPr>
          <p:cNvPr id="14" name="Изображение 13"/>
          <p:cNvPicPr>
            <a:picLocks noChangeAspect="1"/>
          </p:cNvPicPr>
          <p:nvPr/>
        </p:nvPicPr>
        <p:blipFill>
          <a:blip r:embed="rId3" cstate="print"/>
          <a:stretch>
            <a:fillRect/>
          </a:stretch>
        </p:blipFill>
        <p:spPr>
          <a:xfrm>
            <a:off x="1837023" y="5397948"/>
            <a:ext cx="1673283" cy="1304124"/>
          </a:xfrm>
          <a:prstGeom prst="rect">
            <a:avLst/>
          </a:prstGeom>
          <a:scene3d>
            <a:camera prst="orthographicFront"/>
            <a:lightRig rig="threePt" dir="t"/>
          </a:scene3d>
          <a:sp3d>
            <a:bevelT w="165100" prst="coolSlant"/>
          </a:sp3d>
        </p:spPr>
      </p:pic>
      <p:sp>
        <p:nvSpPr>
          <p:cNvPr id="15" name="Название 1"/>
          <p:cNvSpPr txBox="1">
            <a:spLocks/>
          </p:cNvSpPr>
          <p:nvPr/>
        </p:nvSpPr>
        <p:spPr>
          <a:xfrm>
            <a:off x="3667687" y="2775580"/>
            <a:ext cx="1587550" cy="2531644"/>
          </a:xfrm>
          <a:prstGeom prst="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ru-RU" sz="1000" b="1" dirty="0" smtClean="0">
                <a:latin typeface="Times New Roman"/>
                <a:cs typeface="Times New Roman"/>
              </a:rPr>
              <a:t>Известняковый </a:t>
            </a:r>
            <a:r>
              <a:rPr lang="ru-RU" sz="1000" b="1" dirty="0">
                <a:latin typeface="Times New Roman"/>
                <a:cs typeface="Times New Roman"/>
              </a:rPr>
              <a:t>щебень</a:t>
            </a:r>
            <a:r>
              <a:rPr lang="ru-RU" sz="1000" b="1" dirty="0" smtClean="0">
                <a:latin typeface="Times New Roman"/>
                <a:cs typeface="Times New Roman"/>
              </a:rPr>
              <a:t> –</a:t>
            </a:r>
            <a:r>
              <a:rPr lang="ru-RU" sz="1000" dirty="0" smtClean="0">
                <a:latin typeface="Times New Roman"/>
                <a:cs typeface="Times New Roman"/>
              </a:rPr>
              <a:t> </a:t>
            </a:r>
            <a:r>
              <a:rPr lang="ru-RU" sz="1000" dirty="0">
                <a:latin typeface="Times New Roman"/>
                <a:cs typeface="Times New Roman"/>
              </a:rPr>
              <a:t> </a:t>
            </a:r>
            <a:r>
              <a:rPr lang="ru-RU" sz="1000" dirty="0" smtClean="0">
                <a:latin typeface="Times New Roman"/>
                <a:cs typeface="Times New Roman"/>
              </a:rPr>
              <a:t>продукт дробления осадочной горной породы – известняка, состоящего, главным образом, из кальцита (карбонат кальция – </a:t>
            </a:r>
            <a:r>
              <a:rPr lang="en-US" sz="1000" dirty="0" smtClean="0">
                <a:latin typeface="Times New Roman"/>
                <a:cs typeface="Times New Roman"/>
              </a:rPr>
              <a:t>CaCO</a:t>
            </a:r>
            <a:r>
              <a:rPr lang="en-US" sz="1000" baseline="-25000" dirty="0" smtClean="0">
                <a:latin typeface="Times New Roman"/>
                <a:cs typeface="Times New Roman"/>
              </a:rPr>
              <a:t>3 </a:t>
            </a:r>
            <a:r>
              <a:rPr lang="en-US" sz="1000" dirty="0" smtClean="0">
                <a:latin typeface="Times New Roman"/>
                <a:cs typeface="Times New Roman"/>
              </a:rPr>
              <a:t>)</a:t>
            </a:r>
            <a:r>
              <a:rPr lang="ru-RU" sz="1000" dirty="0" smtClean="0">
                <a:latin typeface="Times New Roman"/>
                <a:cs typeface="Times New Roman"/>
              </a:rPr>
              <a:t>.</a:t>
            </a:r>
            <a:r>
              <a:rPr lang="en-US" sz="1000" dirty="0" smtClean="0">
                <a:latin typeface="Times New Roman"/>
                <a:cs typeface="Times New Roman"/>
              </a:rPr>
              <a:t> </a:t>
            </a:r>
            <a:r>
              <a:rPr lang="ru-RU" sz="1000" dirty="0" smtClean="0">
                <a:latin typeface="Times New Roman"/>
                <a:cs typeface="Times New Roman"/>
              </a:rPr>
              <a:t>Известняковый щебень – один из основных видов щебня, который помимо дорожного строительства, применяется и при изготовлении ж/б изделий.  </a:t>
            </a:r>
            <a:endParaRPr lang="ru-RU" sz="1000" dirty="0">
              <a:latin typeface="Times New Roman"/>
              <a:cs typeface="Times New Roman"/>
            </a:endParaRPr>
          </a:p>
        </p:txBody>
      </p:sp>
      <p:pic>
        <p:nvPicPr>
          <p:cNvPr id="16" name="Изображение 15"/>
          <p:cNvPicPr>
            <a:picLocks noChangeAspect="1"/>
          </p:cNvPicPr>
          <p:nvPr/>
        </p:nvPicPr>
        <p:blipFill>
          <a:blip r:embed="rId4" cstate="print"/>
          <a:stretch>
            <a:fillRect/>
          </a:stretch>
        </p:blipFill>
        <p:spPr>
          <a:xfrm>
            <a:off x="3667687" y="5391582"/>
            <a:ext cx="1587550" cy="1310489"/>
          </a:xfrm>
          <a:prstGeom prst="rect">
            <a:avLst/>
          </a:prstGeom>
          <a:scene3d>
            <a:camera prst="orthographicFront"/>
            <a:lightRig rig="threePt" dir="t"/>
          </a:scene3d>
          <a:sp3d>
            <a:bevelT w="165100" prst="coolSlant"/>
          </a:sp3d>
        </p:spPr>
      </p:pic>
      <p:sp>
        <p:nvSpPr>
          <p:cNvPr id="17" name="Название 1"/>
          <p:cNvSpPr txBox="1">
            <a:spLocks/>
          </p:cNvSpPr>
          <p:nvPr/>
        </p:nvSpPr>
        <p:spPr>
          <a:xfrm>
            <a:off x="5465705" y="2775580"/>
            <a:ext cx="1803002" cy="2538825"/>
          </a:xfrm>
          <a:prstGeom prst="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ru-RU" sz="1000" b="1" dirty="0" smtClean="0">
                <a:latin typeface="Times New Roman"/>
                <a:cs typeface="Times New Roman"/>
              </a:rPr>
              <a:t>Шлаковый щебень</a:t>
            </a:r>
            <a:r>
              <a:rPr lang="ru-RU" sz="1000" dirty="0" smtClean="0">
                <a:latin typeface="Times New Roman"/>
                <a:cs typeface="Times New Roman"/>
              </a:rPr>
              <a:t> получают дроблением отвальных </a:t>
            </a:r>
            <a:r>
              <a:rPr lang="ru-RU" sz="1000" dirty="0" err="1" smtClean="0">
                <a:latin typeface="Times New Roman"/>
                <a:cs typeface="Times New Roman"/>
              </a:rPr>
              <a:t>металлургичес</a:t>
            </a:r>
            <a:r>
              <a:rPr lang="ru-RU" sz="1000" dirty="0" smtClean="0">
                <a:latin typeface="Times New Roman"/>
                <a:cs typeface="Times New Roman"/>
              </a:rPr>
              <a:t>-ких шлаков или специальной обработкой огненно-жидких шлаковых расплавов. В Настоящее время разработаны и применяются в строительстве разнообразные виды бетонов с применением как вяжущих, так и заполнителей на основе металлургических шлаков, а также для укреплений оснований и устройства а/б покрытий.</a:t>
            </a:r>
            <a:endParaRPr lang="ru-RU" sz="1000" dirty="0">
              <a:latin typeface="Times New Roman"/>
              <a:cs typeface="Times New Roman"/>
            </a:endParaRPr>
          </a:p>
        </p:txBody>
      </p:sp>
      <p:pic>
        <p:nvPicPr>
          <p:cNvPr id="18" name="Изображение 17"/>
          <p:cNvPicPr>
            <a:picLocks noChangeAspect="1"/>
          </p:cNvPicPr>
          <p:nvPr/>
        </p:nvPicPr>
        <p:blipFill>
          <a:blip r:embed="rId5" cstate="print"/>
          <a:stretch>
            <a:fillRect/>
          </a:stretch>
        </p:blipFill>
        <p:spPr>
          <a:xfrm>
            <a:off x="5465705" y="5397949"/>
            <a:ext cx="1803002" cy="1304124"/>
          </a:xfrm>
          <a:prstGeom prst="rect">
            <a:avLst/>
          </a:prstGeom>
          <a:scene3d>
            <a:camera prst="orthographicFront"/>
            <a:lightRig rig="threePt" dir="t"/>
          </a:scene3d>
          <a:sp3d>
            <a:bevelT w="165100" prst="coolSlant"/>
          </a:sp3d>
        </p:spPr>
      </p:pic>
      <p:sp>
        <p:nvSpPr>
          <p:cNvPr id="19" name="Название 1"/>
          <p:cNvSpPr txBox="1">
            <a:spLocks/>
          </p:cNvSpPr>
          <p:nvPr/>
        </p:nvSpPr>
        <p:spPr>
          <a:xfrm>
            <a:off x="7471450" y="2784963"/>
            <a:ext cx="1587550" cy="2531644"/>
          </a:xfrm>
          <a:prstGeom prst="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ru-RU" sz="1000" b="1" dirty="0" smtClean="0">
                <a:latin typeface="Times New Roman"/>
                <a:cs typeface="Times New Roman"/>
              </a:rPr>
              <a:t>Вторичный </a:t>
            </a:r>
            <a:r>
              <a:rPr lang="ru-RU" sz="1000" b="1" dirty="0">
                <a:latin typeface="Times New Roman"/>
                <a:cs typeface="Times New Roman"/>
              </a:rPr>
              <a:t>щебень</a:t>
            </a:r>
            <a:r>
              <a:rPr lang="ru-RU" sz="1000" b="1" dirty="0" smtClean="0">
                <a:latin typeface="Times New Roman"/>
                <a:cs typeface="Times New Roman"/>
              </a:rPr>
              <a:t> </a:t>
            </a:r>
            <a:r>
              <a:rPr lang="ru-RU" sz="1000" dirty="0" smtClean="0">
                <a:latin typeface="Times New Roman"/>
                <a:cs typeface="Times New Roman"/>
              </a:rPr>
              <a:t>получаемый при дроблении строительного мусора ( кирпича, бетона, асфальта). Главное достоинство вторичного щебня – дешевизна, в среднем он в два раза дешевле гранитного. Стандарты описаны в ГОСТ  25137-82.</a:t>
            </a:r>
            <a:endParaRPr lang="ru-RU" sz="1000" dirty="0">
              <a:latin typeface="Times New Roman"/>
              <a:cs typeface="Times New Roman"/>
            </a:endParaRPr>
          </a:p>
        </p:txBody>
      </p:sp>
      <p:pic>
        <p:nvPicPr>
          <p:cNvPr id="20" name="Изображение 19"/>
          <p:cNvPicPr>
            <a:picLocks noChangeAspect="1"/>
          </p:cNvPicPr>
          <p:nvPr/>
        </p:nvPicPr>
        <p:blipFill>
          <a:blip r:embed="rId6" cstate="print"/>
          <a:stretch>
            <a:fillRect/>
          </a:stretch>
        </p:blipFill>
        <p:spPr>
          <a:xfrm>
            <a:off x="7471450" y="5391581"/>
            <a:ext cx="1672550" cy="1310490"/>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xmlns="" val="1974849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4"/>
            <a:ext cx="8229600" cy="424895"/>
          </a:xfrm>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oAutofit/>
          </a:bodyPr>
          <a:lstStyle/>
          <a:p>
            <a:r>
              <a:rPr lang="ru-RU" sz="2200" dirty="0" smtClean="0">
                <a:latin typeface="Times New Roman"/>
                <a:cs typeface="Times New Roman"/>
              </a:rPr>
              <a:t>Используемые </a:t>
            </a:r>
            <a:r>
              <a:rPr lang="ru-RU" sz="2200" dirty="0">
                <a:latin typeface="Times New Roman"/>
                <a:cs typeface="Times New Roman"/>
              </a:rPr>
              <a:t>ф</a:t>
            </a:r>
            <a:r>
              <a:rPr lang="ru-RU" sz="2200" dirty="0" smtClean="0">
                <a:latin typeface="Times New Roman"/>
                <a:cs typeface="Times New Roman"/>
              </a:rPr>
              <a:t>ракции щебня</a:t>
            </a:r>
            <a:endParaRPr lang="ru-RU" sz="2200" dirty="0">
              <a:latin typeface="Times New Roman"/>
              <a:cs typeface="Times New Roman"/>
            </a:endParaRPr>
          </a:p>
        </p:txBody>
      </p:sp>
      <p:sp>
        <p:nvSpPr>
          <p:cNvPr id="5" name="Название 1"/>
          <p:cNvSpPr txBox="1">
            <a:spLocks/>
          </p:cNvSpPr>
          <p:nvPr/>
        </p:nvSpPr>
        <p:spPr>
          <a:xfrm>
            <a:off x="428596" y="785794"/>
            <a:ext cx="8229600" cy="424895"/>
          </a:xfrm>
          <a:prstGeom prst="rect">
            <a:avLst/>
          </a:prstGeom>
          <a:gradFill>
            <a:gsLst>
              <a:gs pos="0">
                <a:schemeClr val="accent1">
                  <a:tint val="50000"/>
                  <a:satMod val="300000"/>
                  <a:alpha val="25000"/>
                </a:schemeClr>
              </a:gs>
              <a:gs pos="35000">
                <a:schemeClr val="accent1">
                  <a:tint val="37000"/>
                  <a:satMod val="300000"/>
                </a:schemeClr>
              </a:gs>
              <a:gs pos="100000">
                <a:schemeClr val="accent1">
                  <a:tint val="15000"/>
                  <a:satMod val="350000"/>
                </a:schemeClr>
              </a:gs>
            </a:gsLst>
          </a:gradFill>
          <a:ln/>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Стандартные фракции щебня используемого в Российской Федерации: </a:t>
            </a:r>
            <a:endParaRPr lang="ru-RU" sz="1400" dirty="0">
              <a:latin typeface="Times New Roman"/>
              <a:cs typeface="Times New Roman"/>
            </a:endParaRPr>
          </a:p>
        </p:txBody>
      </p:sp>
      <p:sp>
        <p:nvSpPr>
          <p:cNvPr id="6" name="Открывающая квадратная скобка 5"/>
          <p:cNvSpPr/>
          <p:nvPr/>
        </p:nvSpPr>
        <p:spPr>
          <a:xfrm rot="5400000">
            <a:off x="4552549" y="-2370803"/>
            <a:ext cx="304800" cy="7542350"/>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ru-RU"/>
          </a:p>
        </p:txBody>
      </p:sp>
      <p:cxnSp>
        <p:nvCxnSpPr>
          <p:cNvPr id="7" name="Прямая соединительная линия 6"/>
          <p:cNvCxnSpPr/>
          <p:nvPr/>
        </p:nvCxnSpPr>
        <p:spPr>
          <a:xfrm>
            <a:off x="3996972" y="1247972"/>
            <a:ext cx="11340" cy="29843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Прямая соединительная линия 7"/>
          <p:cNvCxnSpPr/>
          <p:nvPr/>
        </p:nvCxnSpPr>
        <p:spPr>
          <a:xfrm>
            <a:off x="5561840" y="1247972"/>
            <a:ext cx="11340" cy="29843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a:off x="7115368" y="1254335"/>
            <a:ext cx="11340" cy="2984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a:off x="2378630" y="1247972"/>
            <a:ext cx="11340" cy="298437"/>
          </a:xfrm>
          <a:prstGeom prst="line">
            <a:avLst/>
          </a:prstGeom>
        </p:spPr>
        <p:style>
          <a:lnRef idx="2">
            <a:schemeClr val="accent1"/>
          </a:lnRef>
          <a:fillRef idx="0">
            <a:schemeClr val="accent1"/>
          </a:fillRef>
          <a:effectRef idx="1">
            <a:schemeClr val="accent1"/>
          </a:effectRef>
          <a:fontRef idx="minor">
            <a:schemeClr val="tx1"/>
          </a:fontRef>
        </p:style>
      </p:cxnSp>
      <p:sp>
        <p:nvSpPr>
          <p:cNvPr id="13" name="Название 1"/>
          <p:cNvSpPr txBox="1">
            <a:spLocks/>
          </p:cNvSpPr>
          <p:nvPr/>
        </p:nvSpPr>
        <p:spPr>
          <a:xfrm>
            <a:off x="270405" y="1497700"/>
            <a:ext cx="1326738" cy="424895"/>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Св. 80 мм</a:t>
            </a:r>
            <a:endParaRPr lang="ru-RU" sz="1400" dirty="0">
              <a:latin typeface="Times New Roman"/>
              <a:cs typeface="Times New Roman"/>
            </a:endParaRPr>
          </a:p>
        </p:txBody>
      </p:sp>
      <p:sp>
        <p:nvSpPr>
          <p:cNvPr id="14" name="Название 1"/>
          <p:cNvSpPr txBox="1">
            <a:spLocks/>
          </p:cNvSpPr>
          <p:nvPr/>
        </p:nvSpPr>
        <p:spPr>
          <a:xfrm>
            <a:off x="1749543" y="1497700"/>
            <a:ext cx="1453650" cy="424895"/>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от </a:t>
            </a:r>
            <a:r>
              <a:rPr lang="ru-RU" sz="1400" dirty="0">
                <a:latin typeface="Times New Roman"/>
                <a:cs typeface="Times New Roman"/>
              </a:rPr>
              <a:t>4</a:t>
            </a:r>
            <a:r>
              <a:rPr lang="ru-RU" sz="1400" dirty="0" smtClean="0">
                <a:latin typeface="Times New Roman"/>
                <a:cs typeface="Times New Roman"/>
              </a:rPr>
              <a:t>0 до 80 мм</a:t>
            </a:r>
            <a:endParaRPr lang="ru-RU" sz="1400" dirty="0">
              <a:latin typeface="Times New Roman"/>
              <a:cs typeface="Times New Roman"/>
            </a:endParaRPr>
          </a:p>
        </p:txBody>
      </p:sp>
      <p:sp>
        <p:nvSpPr>
          <p:cNvPr id="15" name="Название 1"/>
          <p:cNvSpPr txBox="1">
            <a:spLocks/>
          </p:cNvSpPr>
          <p:nvPr/>
        </p:nvSpPr>
        <p:spPr>
          <a:xfrm>
            <a:off x="3333603" y="1473878"/>
            <a:ext cx="1326738" cy="424895"/>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от 20 до 40 мм</a:t>
            </a:r>
            <a:endParaRPr lang="ru-RU" sz="1400" dirty="0">
              <a:latin typeface="Times New Roman"/>
              <a:cs typeface="Times New Roman"/>
            </a:endParaRPr>
          </a:p>
        </p:txBody>
      </p:sp>
      <p:sp>
        <p:nvSpPr>
          <p:cNvPr id="16" name="Название 1"/>
          <p:cNvSpPr txBox="1">
            <a:spLocks/>
          </p:cNvSpPr>
          <p:nvPr/>
        </p:nvSpPr>
        <p:spPr>
          <a:xfrm>
            <a:off x="4898471" y="1473878"/>
            <a:ext cx="1326738" cy="424895"/>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от 15 до 20 мм</a:t>
            </a:r>
            <a:endParaRPr lang="ru-RU" sz="1400" dirty="0">
              <a:latin typeface="Times New Roman"/>
              <a:cs typeface="Times New Roman"/>
            </a:endParaRPr>
          </a:p>
        </p:txBody>
      </p:sp>
      <p:sp>
        <p:nvSpPr>
          <p:cNvPr id="17" name="Название 1"/>
          <p:cNvSpPr txBox="1">
            <a:spLocks/>
          </p:cNvSpPr>
          <p:nvPr/>
        </p:nvSpPr>
        <p:spPr>
          <a:xfrm>
            <a:off x="6451999" y="1497700"/>
            <a:ext cx="1326738" cy="424895"/>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от 10 до 15 мм</a:t>
            </a:r>
            <a:endParaRPr lang="ru-RU" sz="1400" dirty="0">
              <a:latin typeface="Times New Roman"/>
              <a:cs typeface="Times New Roman"/>
            </a:endParaRPr>
          </a:p>
        </p:txBody>
      </p:sp>
      <p:sp>
        <p:nvSpPr>
          <p:cNvPr id="18" name="Название 1"/>
          <p:cNvSpPr txBox="1">
            <a:spLocks/>
          </p:cNvSpPr>
          <p:nvPr/>
        </p:nvSpPr>
        <p:spPr>
          <a:xfrm>
            <a:off x="7812755" y="1497700"/>
            <a:ext cx="1326738" cy="424895"/>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от 5 до 10 мм</a:t>
            </a:r>
            <a:endParaRPr lang="ru-RU" sz="1400" dirty="0">
              <a:latin typeface="Times New Roman"/>
              <a:cs typeface="Times New Roman"/>
            </a:endParaRPr>
          </a:p>
        </p:txBody>
      </p:sp>
      <p:sp>
        <p:nvSpPr>
          <p:cNvPr id="19" name="Название 1"/>
          <p:cNvSpPr txBox="1">
            <a:spLocks/>
          </p:cNvSpPr>
          <p:nvPr/>
        </p:nvSpPr>
        <p:spPr>
          <a:xfrm>
            <a:off x="580996" y="2285992"/>
            <a:ext cx="8229600" cy="424895"/>
          </a:xfrm>
          <a:prstGeom prst="rect">
            <a:avLst/>
          </a:prstGeom>
          <a:gradFill>
            <a:gsLst>
              <a:gs pos="0">
                <a:schemeClr val="accent1">
                  <a:tint val="50000"/>
                  <a:satMod val="300000"/>
                  <a:alpha val="25000"/>
                </a:schemeClr>
              </a:gs>
              <a:gs pos="35000">
                <a:schemeClr val="accent1">
                  <a:tint val="37000"/>
                  <a:satMod val="300000"/>
                </a:schemeClr>
              </a:gs>
              <a:gs pos="100000">
                <a:schemeClr val="accent1">
                  <a:tint val="15000"/>
                  <a:satMod val="350000"/>
                </a:schemeClr>
              </a:gs>
            </a:gsLst>
          </a:gradFill>
          <a:ln/>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Стандартные фракции щебня используемого в Европе: </a:t>
            </a:r>
            <a:endParaRPr lang="ru-RU" sz="1400" dirty="0">
              <a:latin typeface="Times New Roman"/>
              <a:cs typeface="Times New Roman"/>
            </a:endParaRPr>
          </a:p>
        </p:txBody>
      </p:sp>
      <p:sp>
        <p:nvSpPr>
          <p:cNvPr id="20" name="Открывающая квадратная скобка 19"/>
          <p:cNvSpPr/>
          <p:nvPr/>
        </p:nvSpPr>
        <p:spPr>
          <a:xfrm rot="5400000">
            <a:off x="4390996" y="-1251513"/>
            <a:ext cx="304800" cy="8229600"/>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ru-RU"/>
          </a:p>
        </p:txBody>
      </p:sp>
      <p:cxnSp>
        <p:nvCxnSpPr>
          <p:cNvPr id="21" name="Прямая соединительная линия 20"/>
          <p:cNvCxnSpPr/>
          <p:nvPr/>
        </p:nvCxnSpPr>
        <p:spPr>
          <a:xfrm>
            <a:off x="1326993" y="2717250"/>
            <a:ext cx="11340" cy="2984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Прямая соединительная линия 21"/>
          <p:cNvCxnSpPr/>
          <p:nvPr/>
        </p:nvCxnSpPr>
        <p:spPr>
          <a:xfrm>
            <a:off x="2270328" y="2708359"/>
            <a:ext cx="11340" cy="2984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Прямая соединительная линия 22"/>
          <p:cNvCxnSpPr/>
          <p:nvPr/>
        </p:nvCxnSpPr>
        <p:spPr>
          <a:xfrm>
            <a:off x="3338701" y="2708359"/>
            <a:ext cx="11340" cy="2984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Прямая соединительная линия 23"/>
          <p:cNvCxnSpPr/>
          <p:nvPr/>
        </p:nvCxnSpPr>
        <p:spPr>
          <a:xfrm>
            <a:off x="4450268" y="2717250"/>
            <a:ext cx="11340" cy="2984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Прямая соединительная линия 24"/>
          <p:cNvCxnSpPr/>
          <p:nvPr/>
        </p:nvCxnSpPr>
        <p:spPr>
          <a:xfrm>
            <a:off x="5573184" y="2704979"/>
            <a:ext cx="11340" cy="2984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Прямая соединительная линия 25"/>
          <p:cNvCxnSpPr/>
          <p:nvPr/>
        </p:nvCxnSpPr>
        <p:spPr>
          <a:xfrm>
            <a:off x="6744691" y="2710887"/>
            <a:ext cx="11340" cy="298437"/>
          </a:xfrm>
          <a:prstGeom prst="line">
            <a:avLst/>
          </a:prstGeom>
        </p:spPr>
        <p:style>
          <a:lnRef idx="2">
            <a:schemeClr val="accent1"/>
          </a:lnRef>
          <a:fillRef idx="0">
            <a:schemeClr val="accent1"/>
          </a:fillRef>
          <a:effectRef idx="1">
            <a:schemeClr val="accent1"/>
          </a:effectRef>
          <a:fontRef idx="minor">
            <a:schemeClr val="tx1"/>
          </a:fontRef>
        </p:style>
      </p:cxnSp>
      <p:sp>
        <p:nvSpPr>
          <p:cNvPr id="27" name="Название 1"/>
          <p:cNvSpPr txBox="1">
            <a:spLocks/>
          </p:cNvSpPr>
          <p:nvPr/>
        </p:nvSpPr>
        <p:spPr>
          <a:xfrm>
            <a:off x="0" y="2990262"/>
            <a:ext cx="884141" cy="428628"/>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Св. 56 мм</a:t>
            </a:r>
            <a:endParaRPr lang="ru-RU" sz="1400" dirty="0">
              <a:latin typeface="Times New Roman"/>
              <a:cs typeface="Times New Roman"/>
            </a:endParaRPr>
          </a:p>
        </p:txBody>
      </p:sp>
      <p:sp>
        <p:nvSpPr>
          <p:cNvPr id="28" name="Название 1"/>
          <p:cNvSpPr txBox="1">
            <a:spLocks/>
          </p:cNvSpPr>
          <p:nvPr/>
        </p:nvSpPr>
        <p:spPr>
          <a:xfrm>
            <a:off x="928662" y="3003417"/>
            <a:ext cx="941290" cy="415474"/>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от 45 </a:t>
            </a:r>
          </a:p>
          <a:p>
            <a:r>
              <a:rPr lang="ru-RU" sz="1400" dirty="0" smtClean="0">
                <a:latin typeface="Times New Roman"/>
                <a:cs typeface="Times New Roman"/>
              </a:rPr>
              <a:t>до 56 мм</a:t>
            </a:r>
            <a:endParaRPr lang="ru-RU" sz="1400" dirty="0">
              <a:latin typeface="Times New Roman"/>
              <a:cs typeface="Times New Roman"/>
            </a:endParaRPr>
          </a:p>
        </p:txBody>
      </p:sp>
      <p:sp>
        <p:nvSpPr>
          <p:cNvPr id="35" name="Название 1"/>
          <p:cNvSpPr txBox="1">
            <a:spLocks/>
          </p:cNvSpPr>
          <p:nvPr/>
        </p:nvSpPr>
        <p:spPr>
          <a:xfrm>
            <a:off x="1857356" y="3003221"/>
            <a:ext cx="981228" cy="415669"/>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a:latin typeface="Times New Roman"/>
                <a:cs typeface="Times New Roman"/>
              </a:rPr>
              <a:t>о</a:t>
            </a:r>
            <a:r>
              <a:rPr lang="ru-RU" sz="1400" dirty="0" smtClean="0">
                <a:latin typeface="Times New Roman"/>
                <a:cs typeface="Times New Roman"/>
              </a:rPr>
              <a:t>т 32 </a:t>
            </a:r>
          </a:p>
          <a:p>
            <a:r>
              <a:rPr lang="ru-RU" sz="1400" dirty="0" smtClean="0">
                <a:latin typeface="Times New Roman"/>
                <a:cs typeface="Times New Roman"/>
              </a:rPr>
              <a:t>до 45 мм</a:t>
            </a:r>
            <a:endParaRPr lang="ru-RU" sz="1400" dirty="0">
              <a:latin typeface="Times New Roman"/>
              <a:cs typeface="Times New Roman"/>
            </a:endParaRPr>
          </a:p>
        </p:txBody>
      </p:sp>
      <p:sp>
        <p:nvSpPr>
          <p:cNvPr id="36" name="Название 1"/>
          <p:cNvSpPr txBox="1">
            <a:spLocks/>
          </p:cNvSpPr>
          <p:nvPr/>
        </p:nvSpPr>
        <p:spPr>
          <a:xfrm>
            <a:off x="2846700" y="3003026"/>
            <a:ext cx="1006681" cy="424895"/>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a:latin typeface="Times New Roman"/>
                <a:cs typeface="Times New Roman"/>
              </a:rPr>
              <a:t>о</a:t>
            </a:r>
            <a:r>
              <a:rPr lang="ru-RU" sz="1400" dirty="0" smtClean="0">
                <a:latin typeface="Times New Roman"/>
                <a:cs typeface="Times New Roman"/>
              </a:rPr>
              <a:t>т 22 </a:t>
            </a:r>
          </a:p>
          <a:p>
            <a:r>
              <a:rPr lang="ru-RU" sz="1400" dirty="0" smtClean="0">
                <a:latin typeface="Times New Roman"/>
                <a:cs typeface="Times New Roman"/>
              </a:rPr>
              <a:t>до 32 мм</a:t>
            </a:r>
            <a:endParaRPr lang="ru-RU" sz="1400" dirty="0">
              <a:latin typeface="Times New Roman"/>
              <a:cs typeface="Times New Roman"/>
            </a:endParaRPr>
          </a:p>
        </p:txBody>
      </p:sp>
      <p:sp>
        <p:nvSpPr>
          <p:cNvPr id="37" name="Название 1"/>
          <p:cNvSpPr txBox="1">
            <a:spLocks/>
          </p:cNvSpPr>
          <p:nvPr/>
        </p:nvSpPr>
        <p:spPr>
          <a:xfrm>
            <a:off x="3945363" y="3003026"/>
            <a:ext cx="953108" cy="424895"/>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a:latin typeface="Times New Roman"/>
                <a:cs typeface="Times New Roman"/>
              </a:rPr>
              <a:t>о</a:t>
            </a:r>
            <a:r>
              <a:rPr lang="ru-RU" sz="1400" dirty="0" smtClean="0">
                <a:latin typeface="Times New Roman"/>
                <a:cs typeface="Times New Roman"/>
              </a:rPr>
              <a:t>т 16 </a:t>
            </a:r>
          </a:p>
          <a:p>
            <a:r>
              <a:rPr lang="ru-RU" sz="1400" dirty="0" smtClean="0">
                <a:latin typeface="Times New Roman"/>
                <a:cs typeface="Times New Roman"/>
              </a:rPr>
              <a:t>до 22 мм</a:t>
            </a:r>
            <a:endParaRPr lang="ru-RU" sz="1400" dirty="0">
              <a:latin typeface="Times New Roman"/>
              <a:cs typeface="Times New Roman"/>
            </a:endParaRPr>
          </a:p>
        </p:txBody>
      </p:sp>
      <p:sp>
        <p:nvSpPr>
          <p:cNvPr id="38" name="Название 1"/>
          <p:cNvSpPr txBox="1">
            <a:spLocks/>
          </p:cNvSpPr>
          <p:nvPr/>
        </p:nvSpPr>
        <p:spPr>
          <a:xfrm>
            <a:off x="5072066" y="2990262"/>
            <a:ext cx="921633" cy="424895"/>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a:latin typeface="Times New Roman"/>
                <a:cs typeface="Times New Roman"/>
              </a:rPr>
              <a:t>о</a:t>
            </a:r>
            <a:r>
              <a:rPr lang="ru-RU" sz="1400" dirty="0" smtClean="0">
                <a:latin typeface="Times New Roman"/>
                <a:cs typeface="Times New Roman"/>
              </a:rPr>
              <a:t>т 11 </a:t>
            </a:r>
          </a:p>
          <a:p>
            <a:r>
              <a:rPr lang="ru-RU" sz="1400" dirty="0" smtClean="0">
                <a:latin typeface="Times New Roman"/>
                <a:cs typeface="Times New Roman"/>
              </a:rPr>
              <a:t>до 16 мм</a:t>
            </a:r>
            <a:endParaRPr lang="ru-RU" sz="1400" dirty="0">
              <a:latin typeface="Times New Roman"/>
              <a:cs typeface="Times New Roman"/>
            </a:endParaRPr>
          </a:p>
        </p:txBody>
      </p:sp>
      <p:sp>
        <p:nvSpPr>
          <p:cNvPr id="39" name="Название 1"/>
          <p:cNvSpPr txBox="1">
            <a:spLocks/>
          </p:cNvSpPr>
          <p:nvPr/>
        </p:nvSpPr>
        <p:spPr>
          <a:xfrm>
            <a:off x="6143636" y="2990262"/>
            <a:ext cx="918559" cy="428628"/>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от 8 </a:t>
            </a:r>
          </a:p>
          <a:p>
            <a:r>
              <a:rPr lang="ru-RU" sz="1400" dirty="0" smtClean="0">
                <a:latin typeface="Times New Roman"/>
                <a:cs typeface="Times New Roman"/>
              </a:rPr>
              <a:t>до 11 мм</a:t>
            </a:r>
            <a:endParaRPr lang="ru-RU" sz="1400" dirty="0">
              <a:latin typeface="Times New Roman"/>
              <a:cs typeface="Times New Roman"/>
            </a:endParaRPr>
          </a:p>
        </p:txBody>
      </p:sp>
      <p:sp>
        <p:nvSpPr>
          <p:cNvPr id="40" name="Название 1"/>
          <p:cNvSpPr txBox="1">
            <a:spLocks/>
          </p:cNvSpPr>
          <p:nvPr/>
        </p:nvSpPr>
        <p:spPr>
          <a:xfrm>
            <a:off x="7072330" y="2990262"/>
            <a:ext cx="1000132" cy="428628"/>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a:latin typeface="Times New Roman"/>
                <a:cs typeface="Times New Roman"/>
              </a:rPr>
              <a:t>о</a:t>
            </a:r>
            <a:r>
              <a:rPr lang="ru-RU" sz="1400" dirty="0" smtClean="0">
                <a:latin typeface="Times New Roman"/>
                <a:cs typeface="Times New Roman"/>
              </a:rPr>
              <a:t>т 5 </a:t>
            </a:r>
          </a:p>
          <a:p>
            <a:r>
              <a:rPr lang="ru-RU" sz="1400" dirty="0" smtClean="0">
                <a:latin typeface="Times New Roman"/>
                <a:cs typeface="Times New Roman"/>
              </a:rPr>
              <a:t>до 8 мм</a:t>
            </a:r>
            <a:endParaRPr lang="ru-RU" sz="1400" dirty="0">
              <a:latin typeface="Times New Roman"/>
              <a:cs typeface="Times New Roman"/>
            </a:endParaRPr>
          </a:p>
        </p:txBody>
      </p:sp>
      <p:cxnSp>
        <p:nvCxnSpPr>
          <p:cNvPr id="41" name="Прямая соединительная линия 40"/>
          <p:cNvCxnSpPr/>
          <p:nvPr/>
        </p:nvCxnSpPr>
        <p:spPr>
          <a:xfrm>
            <a:off x="7668186" y="2716396"/>
            <a:ext cx="11340" cy="298437"/>
          </a:xfrm>
          <a:prstGeom prst="line">
            <a:avLst/>
          </a:prstGeom>
        </p:spPr>
        <p:style>
          <a:lnRef idx="2">
            <a:schemeClr val="accent1"/>
          </a:lnRef>
          <a:fillRef idx="0">
            <a:schemeClr val="accent1"/>
          </a:fillRef>
          <a:effectRef idx="1">
            <a:schemeClr val="accent1"/>
          </a:effectRef>
          <a:fontRef idx="minor">
            <a:schemeClr val="tx1"/>
          </a:fontRef>
        </p:style>
      </p:cxnSp>
      <p:sp>
        <p:nvSpPr>
          <p:cNvPr id="42" name="Название 1"/>
          <p:cNvSpPr txBox="1">
            <a:spLocks/>
          </p:cNvSpPr>
          <p:nvPr/>
        </p:nvSpPr>
        <p:spPr>
          <a:xfrm>
            <a:off x="8072462" y="2990262"/>
            <a:ext cx="857256" cy="428627"/>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от 2 </a:t>
            </a:r>
          </a:p>
          <a:p>
            <a:r>
              <a:rPr lang="ru-RU" sz="1400" dirty="0" smtClean="0">
                <a:latin typeface="Times New Roman"/>
                <a:cs typeface="Times New Roman"/>
              </a:rPr>
              <a:t>до 5 мм</a:t>
            </a:r>
            <a:endParaRPr lang="ru-RU" sz="1400" dirty="0">
              <a:latin typeface="Times New Roman"/>
              <a:cs typeface="Times New Roman"/>
            </a:endParaRPr>
          </a:p>
        </p:txBody>
      </p:sp>
      <p:sp>
        <p:nvSpPr>
          <p:cNvPr id="43" name="Открывающая фигурная скобка 42"/>
          <p:cNvSpPr/>
          <p:nvPr/>
        </p:nvSpPr>
        <p:spPr>
          <a:xfrm rot="16200000">
            <a:off x="6891322" y="1692778"/>
            <a:ext cx="304800" cy="3840023"/>
          </a:xfrm>
          <a:prstGeom prst="leftBrace">
            <a:avLst/>
          </a:prstGeom>
          <a:ln/>
        </p:spPr>
        <p:style>
          <a:lnRef idx="2">
            <a:schemeClr val="accent1"/>
          </a:lnRef>
          <a:fillRef idx="0">
            <a:schemeClr val="accent1"/>
          </a:fillRef>
          <a:effectRef idx="1">
            <a:schemeClr val="accent1"/>
          </a:effectRef>
          <a:fontRef idx="minor">
            <a:schemeClr val="tx1"/>
          </a:fontRef>
        </p:style>
        <p:txBody>
          <a:bodyPr/>
          <a:lstStyle/>
          <a:p>
            <a:endParaRPr lang="ru-RU"/>
          </a:p>
        </p:txBody>
      </p:sp>
      <p:sp>
        <p:nvSpPr>
          <p:cNvPr id="45" name="Название 1"/>
          <p:cNvSpPr txBox="1">
            <a:spLocks/>
          </p:cNvSpPr>
          <p:nvPr/>
        </p:nvSpPr>
        <p:spPr>
          <a:xfrm>
            <a:off x="4929190" y="3847518"/>
            <a:ext cx="4323440" cy="424895"/>
          </a:xfrm>
          <a:prstGeom prst="rect">
            <a:avLst/>
          </a:prstGeom>
          <a:ln/>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Основные фракции </a:t>
            </a:r>
            <a:r>
              <a:rPr lang="ru-RU" sz="1400" dirty="0">
                <a:latin typeface="Times New Roman"/>
                <a:cs typeface="Times New Roman"/>
              </a:rPr>
              <a:t>щ</a:t>
            </a:r>
            <a:r>
              <a:rPr lang="ru-RU" sz="1400" dirty="0" smtClean="0">
                <a:latin typeface="Times New Roman"/>
                <a:cs typeface="Times New Roman"/>
              </a:rPr>
              <a:t>ебня, применяемые в Европе</a:t>
            </a:r>
            <a:endParaRPr lang="ru-RU" sz="1400" dirty="0">
              <a:latin typeface="Times New Roman"/>
              <a:cs typeface="Times New Roman"/>
            </a:endParaRPr>
          </a:p>
        </p:txBody>
      </p:sp>
      <p:sp>
        <p:nvSpPr>
          <p:cNvPr id="44" name="Название 1"/>
          <p:cNvSpPr txBox="1">
            <a:spLocks/>
          </p:cNvSpPr>
          <p:nvPr/>
        </p:nvSpPr>
        <p:spPr>
          <a:xfrm>
            <a:off x="436415" y="4643446"/>
            <a:ext cx="8229600" cy="424895"/>
          </a:xfrm>
          <a:prstGeom prst="rect">
            <a:avLst/>
          </a:prstGeom>
          <a:ln/>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Стандартные фракции щебня используемого в США согласно </a:t>
            </a:r>
            <a:r>
              <a:rPr lang="en-US" sz="1400" dirty="0" smtClean="0">
                <a:latin typeface="Times New Roman"/>
                <a:cs typeface="Times New Roman"/>
              </a:rPr>
              <a:t>ASTM</a:t>
            </a:r>
            <a:r>
              <a:rPr lang="ru-RU" sz="1400" dirty="0" smtClean="0">
                <a:latin typeface="Times New Roman"/>
                <a:cs typeface="Times New Roman"/>
              </a:rPr>
              <a:t>: </a:t>
            </a:r>
            <a:endParaRPr lang="ru-RU" sz="1400" dirty="0">
              <a:latin typeface="Times New Roman"/>
              <a:cs typeface="Times New Roman"/>
            </a:endParaRPr>
          </a:p>
        </p:txBody>
      </p:sp>
      <p:sp>
        <p:nvSpPr>
          <p:cNvPr id="47" name="Открывающая квадратная скобка 43"/>
          <p:cNvSpPr/>
          <p:nvPr/>
        </p:nvSpPr>
        <p:spPr>
          <a:xfrm rot="5400000">
            <a:off x="4343548" y="1031056"/>
            <a:ext cx="304800" cy="8629295"/>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ru-RU"/>
          </a:p>
        </p:txBody>
      </p:sp>
      <p:cxnSp>
        <p:nvCxnSpPr>
          <p:cNvPr id="48" name="Прямая соединительная линия 47"/>
          <p:cNvCxnSpPr/>
          <p:nvPr/>
        </p:nvCxnSpPr>
        <p:spPr>
          <a:xfrm>
            <a:off x="796625" y="5204920"/>
            <a:ext cx="0" cy="297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Прямая соединительная линия 48"/>
          <p:cNvCxnSpPr/>
          <p:nvPr/>
        </p:nvCxnSpPr>
        <p:spPr>
          <a:xfrm>
            <a:off x="1597143" y="5193303"/>
            <a:ext cx="0" cy="297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Прямая соединительная линия 49"/>
          <p:cNvCxnSpPr/>
          <p:nvPr/>
        </p:nvCxnSpPr>
        <p:spPr>
          <a:xfrm>
            <a:off x="2409816" y="5193303"/>
            <a:ext cx="0" cy="297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Прямая соединительная линия 50"/>
          <p:cNvCxnSpPr/>
          <p:nvPr/>
        </p:nvCxnSpPr>
        <p:spPr>
          <a:xfrm>
            <a:off x="3228319" y="5193303"/>
            <a:ext cx="0" cy="297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Прямая соединительная линия 51"/>
          <p:cNvCxnSpPr/>
          <p:nvPr/>
        </p:nvCxnSpPr>
        <p:spPr>
          <a:xfrm>
            <a:off x="4045687" y="5201048"/>
            <a:ext cx="0" cy="297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Прямая соединительная линия 52"/>
          <p:cNvCxnSpPr/>
          <p:nvPr/>
        </p:nvCxnSpPr>
        <p:spPr>
          <a:xfrm>
            <a:off x="4890900" y="5193303"/>
            <a:ext cx="0" cy="297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Прямая соединительная линия 53"/>
          <p:cNvCxnSpPr/>
          <p:nvPr/>
        </p:nvCxnSpPr>
        <p:spPr>
          <a:xfrm>
            <a:off x="5678981" y="5204920"/>
            <a:ext cx="0" cy="297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Прямая соединительная линия 54"/>
          <p:cNvCxnSpPr/>
          <p:nvPr/>
        </p:nvCxnSpPr>
        <p:spPr>
          <a:xfrm>
            <a:off x="6451999" y="5193303"/>
            <a:ext cx="0" cy="297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Прямая соединительная линия 55"/>
          <p:cNvCxnSpPr/>
          <p:nvPr/>
        </p:nvCxnSpPr>
        <p:spPr>
          <a:xfrm>
            <a:off x="7222146" y="5193303"/>
            <a:ext cx="0" cy="297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Прямая соединительная линия 56"/>
          <p:cNvCxnSpPr/>
          <p:nvPr/>
        </p:nvCxnSpPr>
        <p:spPr>
          <a:xfrm>
            <a:off x="8001670" y="5193303"/>
            <a:ext cx="0" cy="297056"/>
          </a:xfrm>
          <a:prstGeom prst="line">
            <a:avLst/>
          </a:prstGeom>
        </p:spPr>
        <p:style>
          <a:lnRef idx="2">
            <a:schemeClr val="accent1"/>
          </a:lnRef>
          <a:fillRef idx="0">
            <a:schemeClr val="accent1"/>
          </a:fillRef>
          <a:effectRef idx="1">
            <a:schemeClr val="accent1"/>
          </a:effectRef>
          <a:fontRef idx="minor">
            <a:schemeClr val="tx1"/>
          </a:fontRef>
        </p:style>
      </p:cxnSp>
      <p:sp>
        <p:nvSpPr>
          <p:cNvPr id="58" name="Название 1"/>
          <p:cNvSpPr txBox="1">
            <a:spLocks/>
          </p:cNvSpPr>
          <p:nvPr/>
        </p:nvSpPr>
        <p:spPr>
          <a:xfrm>
            <a:off x="642910" y="5548387"/>
            <a:ext cx="510231" cy="311352"/>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25,0</a:t>
            </a:r>
            <a:endParaRPr lang="ru-RU" sz="1400" dirty="0">
              <a:latin typeface="Times New Roman"/>
              <a:cs typeface="Times New Roman"/>
            </a:endParaRPr>
          </a:p>
        </p:txBody>
      </p:sp>
      <p:sp>
        <p:nvSpPr>
          <p:cNvPr id="59" name="Название 1"/>
          <p:cNvSpPr txBox="1">
            <a:spLocks/>
          </p:cNvSpPr>
          <p:nvPr/>
        </p:nvSpPr>
        <p:spPr>
          <a:xfrm>
            <a:off x="1357290" y="5548387"/>
            <a:ext cx="510231" cy="311352"/>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19,0</a:t>
            </a:r>
            <a:endParaRPr lang="ru-RU" sz="1400" dirty="0">
              <a:latin typeface="Times New Roman"/>
              <a:cs typeface="Times New Roman"/>
            </a:endParaRPr>
          </a:p>
        </p:txBody>
      </p:sp>
      <p:sp>
        <p:nvSpPr>
          <p:cNvPr id="60" name="Название 1"/>
          <p:cNvSpPr txBox="1">
            <a:spLocks/>
          </p:cNvSpPr>
          <p:nvPr/>
        </p:nvSpPr>
        <p:spPr>
          <a:xfrm>
            <a:off x="2143108" y="5548387"/>
            <a:ext cx="510231" cy="311352"/>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12,5</a:t>
            </a:r>
            <a:endParaRPr lang="ru-RU" sz="1400" dirty="0">
              <a:latin typeface="Times New Roman"/>
              <a:cs typeface="Times New Roman"/>
            </a:endParaRPr>
          </a:p>
        </p:txBody>
      </p:sp>
      <p:sp>
        <p:nvSpPr>
          <p:cNvPr id="61" name="Название 1"/>
          <p:cNvSpPr txBox="1">
            <a:spLocks/>
          </p:cNvSpPr>
          <p:nvPr/>
        </p:nvSpPr>
        <p:spPr>
          <a:xfrm>
            <a:off x="3000364" y="5548387"/>
            <a:ext cx="510231" cy="311352"/>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9,5</a:t>
            </a:r>
            <a:endParaRPr lang="ru-RU" sz="1400" dirty="0">
              <a:latin typeface="Times New Roman"/>
              <a:cs typeface="Times New Roman"/>
            </a:endParaRPr>
          </a:p>
        </p:txBody>
      </p:sp>
      <p:sp>
        <p:nvSpPr>
          <p:cNvPr id="62" name="Название 1"/>
          <p:cNvSpPr txBox="1">
            <a:spLocks/>
          </p:cNvSpPr>
          <p:nvPr/>
        </p:nvSpPr>
        <p:spPr>
          <a:xfrm>
            <a:off x="3786182" y="5548387"/>
            <a:ext cx="510231" cy="311352"/>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4,75</a:t>
            </a:r>
            <a:endParaRPr lang="ru-RU" sz="1400" dirty="0">
              <a:latin typeface="Times New Roman"/>
              <a:cs typeface="Times New Roman"/>
            </a:endParaRPr>
          </a:p>
        </p:txBody>
      </p:sp>
      <p:sp>
        <p:nvSpPr>
          <p:cNvPr id="63" name="Название 1"/>
          <p:cNvSpPr txBox="1">
            <a:spLocks/>
          </p:cNvSpPr>
          <p:nvPr/>
        </p:nvSpPr>
        <p:spPr>
          <a:xfrm>
            <a:off x="4643438" y="5548387"/>
            <a:ext cx="510231" cy="311352"/>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2,36</a:t>
            </a:r>
            <a:endParaRPr lang="ru-RU" sz="1400" dirty="0">
              <a:latin typeface="Times New Roman"/>
              <a:cs typeface="Times New Roman"/>
            </a:endParaRPr>
          </a:p>
        </p:txBody>
      </p:sp>
      <p:sp>
        <p:nvSpPr>
          <p:cNvPr id="64" name="Название 1"/>
          <p:cNvSpPr txBox="1">
            <a:spLocks/>
          </p:cNvSpPr>
          <p:nvPr/>
        </p:nvSpPr>
        <p:spPr>
          <a:xfrm>
            <a:off x="5429256" y="5548387"/>
            <a:ext cx="510231" cy="311352"/>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1,18</a:t>
            </a:r>
            <a:endParaRPr lang="ru-RU" sz="1400" dirty="0">
              <a:latin typeface="Times New Roman"/>
              <a:cs typeface="Times New Roman"/>
            </a:endParaRPr>
          </a:p>
        </p:txBody>
      </p:sp>
      <p:sp>
        <p:nvSpPr>
          <p:cNvPr id="65" name="Название 1"/>
          <p:cNvSpPr txBox="1">
            <a:spLocks/>
          </p:cNvSpPr>
          <p:nvPr/>
        </p:nvSpPr>
        <p:spPr>
          <a:xfrm>
            <a:off x="6072198" y="5548387"/>
            <a:ext cx="648912" cy="311352"/>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0,600</a:t>
            </a:r>
            <a:endParaRPr lang="ru-RU" sz="1400" dirty="0">
              <a:latin typeface="Times New Roman"/>
              <a:cs typeface="Times New Roman"/>
            </a:endParaRPr>
          </a:p>
        </p:txBody>
      </p:sp>
      <p:sp>
        <p:nvSpPr>
          <p:cNvPr id="66" name="Название 1"/>
          <p:cNvSpPr txBox="1">
            <a:spLocks/>
          </p:cNvSpPr>
          <p:nvPr/>
        </p:nvSpPr>
        <p:spPr>
          <a:xfrm>
            <a:off x="6786578" y="5548387"/>
            <a:ext cx="700806" cy="311352"/>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0,300</a:t>
            </a:r>
            <a:endParaRPr lang="ru-RU" sz="1400" dirty="0">
              <a:latin typeface="Times New Roman"/>
              <a:cs typeface="Times New Roman"/>
            </a:endParaRPr>
          </a:p>
        </p:txBody>
      </p:sp>
      <p:sp>
        <p:nvSpPr>
          <p:cNvPr id="67" name="Название 1"/>
          <p:cNvSpPr txBox="1">
            <a:spLocks/>
          </p:cNvSpPr>
          <p:nvPr/>
        </p:nvSpPr>
        <p:spPr>
          <a:xfrm>
            <a:off x="7572396" y="5548387"/>
            <a:ext cx="729960" cy="311352"/>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0,150</a:t>
            </a:r>
            <a:endParaRPr lang="ru-RU" sz="1400" dirty="0">
              <a:latin typeface="Times New Roman"/>
              <a:cs typeface="Times New Roman"/>
            </a:endParaRPr>
          </a:p>
        </p:txBody>
      </p:sp>
      <p:sp>
        <p:nvSpPr>
          <p:cNvPr id="68" name="Название 1"/>
          <p:cNvSpPr txBox="1">
            <a:spLocks/>
          </p:cNvSpPr>
          <p:nvPr/>
        </p:nvSpPr>
        <p:spPr>
          <a:xfrm>
            <a:off x="0" y="5548387"/>
            <a:ext cx="510231" cy="311352"/>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37,5</a:t>
            </a:r>
            <a:endParaRPr lang="ru-RU" sz="1400" dirty="0">
              <a:latin typeface="Times New Roman"/>
              <a:cs typeface="Times New Roman"/>
            </a:endParaRPr>
          </a:p>
        </p:txBody>
      </p:sp>
      <p:sp>
        <p:nvSpPr>
          <p:cNvPr id="69" name="Название 1"/>
          <p:cNvSpPr txBox="1">
            <a:spLocks/>
          </p:cNvSpPr>
          <p:nvPr/>
        </p:nvSpPr>
        <p:spPr>
          <a:xfrm>
            <a:off x="8501090" y="5548387"/>
            <a:ext cx="642910" cy="311352"/>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a:cs typeface="Times New Roman"/>
              </a:rPr>
              <a:t>0,075</a:t>
            </a:r>
            <a:endParaRPr lang="ru-RU" sz="1400" dirty="0">
              <a:latin typeface="Times New Roman"/>
              <a:cs typeface="Times New Roman"/>
            </a:endParaRPr>
          </a:p>
        </p:txBody>
      </p:sp>
    </p:spTree>
    <p:extLst>
      <p:ext uri="{BB962C8B-B14F-4D97-AF65-F5344CB8AC3E}">
        <p14:creationId xmlns:p14="http://schemas.microsoft.com/office/powerpoint/2010/main" xmlns="" val="4015109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4"/>
            <a:ext cx="8229600" cy="632579"/>
          </a:xfr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ormAutofit fontScale="90000"/>
          </a:bodyPr>
          <a:lstStyle/>
          <a:p>
            <a:r>
              <a:rPr lang="uk-UA" sz="2400" dirty="0" smtClean="0">
                <a:latin typeface="Times New Roman"/>
                <a:cs typeface="Times New Roman"/>
              </a:rPr>
              <a:t>Определение содержания зерен пластинчатой (лещадной) и игловатой форм </a:t>
            </a:r>
            <a:endParaRPr lang="uk-UA" sz="2400" dirty="0">
              <a:latin typeface="Times New Roman"/>
              <a:cs typeface="Times New Roman"/>
            </a:endParaRPr>
          </a:p>
        </p:txBody>
      </p:sp>
      <p:sp>
        <p:nvSpPr>
          <p:cNvPr id="5" name="Название 1"/>
          <p:cNvSpPr txBox="1">
            <a:spLocks/>
          </p:cNvSpPr>
          <p:nvPr/>
        </p:nvSpPr>
        <p:spPr>
          <a:xfrm>
            <a:off x="214282" y="1142984"/>
            <a:ext cx="4920111" cy="1275508"/>
          </a:xfrm>
          <a:prstGeom prst="rect">
            <a:avLst/>
          </a:prstGeom>
          <a:gradFill>
            <a:gsLst>
              <a:gs pos="0">
                <a:schemeClr val="accent1">
                  <a:tint val="50000"/>
                  <a:satMod val="300000"/>
                  <a:alpha val="43000"/>
                </a:schemeClr>
              </a:gs>
              <a:gs pos="35000">
                <a:schemeClr val="accent1">
                  <a:tint val="37000"/>
                  <a:satMod val="300000"/>
                </a:schemeClr>
              </a:gs>
              <a:gs pos="100000">
                <a:schemeClr val="accent1">
                  <a:tint val="15000"/>
                  <a:satMod val="350000"/>
                </a:schemeClr>
              </a:gs>
            </a:gsLst>
          </a:gradFill>
          <a:ln/>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ru-RU" sz="1400" dirty="0">
                <a:latin typeface="Times New Roman"/>
                <a:cs typeface="Times New Roman"/>
              </a:rPr>
              <a:t>Содержание в щебне (гравии) зерен </a:t>
            </a:r>
            <a:r>
              <a:rPr lang="ru-RU" sz="1400" dirty="0" smtClean="0">
                <a:latin typeface="Times New Roman"/>
                <a:cs typeface="Times New Roman"/>
              </a:rPr>
              <a:t>пластинчатой (лещадной) </a:t>
            </a:r>
            <a:r>
              <a:rPr lang="ru-RU" sz="1400" dirty="0">
                <a:latin typeface="Times New Roman"/>
                <a:cs typeface="Times New Roman"/>
              </a:rPr>
              <a:t>и </a:t>
            </a:r>
            <a:r>
              <a:rPr lang="ru-RU" sz="1400" dirty="0" smtClean="0">
                <a:latin typeface="Times New Roman"/>
                <a:cs typeface="Times New Roman"/>
              </a:rPr>
              <a:t>игловатой форм </a:t>
            </a:r>
            <a:r>
              <a:rPr lang="ru-RU" sz="1400" dirty="0">
                <a:latin typeface="Times New Roman"/>
                <a:cs typeface="Times New Roman"/>
              </a:rPr>
              <a:t>оценивают количеством зерен, толщина которых менее длины в три раза и более. </a:t>
            </a:r>
          </a:p>
        </p:txBody>
      </p:sp>
      <p:pic>
        <p:nvPicPr>
          <p:cNvPr id="11" name="Рисунок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1063" y="814703"/>
            <a:ext cx="3435737" cy="1672380"/>
          </a:xfrm>
          <a:prstGeom prst="rect">
            <a:avLst/>
          </a:prstGeom>
          <a:noFill/>
          <a:ln>
            <a:noFill/>
          </a:ln>
          <a:scene3d>
            <a:camera prst="orthographicFront"/>
            <a:lightRig rig="threePt" dir="t"/>
          </a:scene3d>
          <a:sp3d>
            <a:bevelT/>
          </a:sp3d>
        </p:spPr>
      </p:pic>
      <p:sp>
        <p:nvSpPr>
          <p:cNvPr id="12" name="Прямоугольник 11"/>
          <p:cNvSpPr/>
          <p:nvPr/>
        </p:nvSpPr>
        <p:spPr>
          <a:xfrm>
            <a:off x="285720" y="2500306"/>
            <a:ext cx="8391969" cy="1043875"/>
          </a:xfrm>
          <a:prstGeom prst="rect">
            <a:avLst/>
          </a:prstGeom>
          <a:gradFill>
            <a:gsLst>
              <a:gs pos="0">
                <a:schemeClr val="accent1">
                  <a:tint val="50000"/>
                  <a:satMod val="300000"/>
                  <a:alpha val="43000"/>
                </a:schemeClr>
              </a:gs>
              <a:gs pos="35000">
                <a:schemeClr val="accent1">
                  <a:tint val="37000"/>
                  <a:satMod val="300000"/>
                </a:schemeClr>
              </a:gs>
              <a:gs pos="100000">
                <a:schemeClr val="accent1">
                  <a:tint val="15000"/>
                  <a:satMod val="350000"/>
                </a:schemeClr>
              </a:gs>
            </a:gsLst>
          </a:grad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ru-RU" sz="1400" dirty="0">
                <a:latin typeface="Times New Roman"/>
                <a:cs typeface="Times New Roman"/>
              </a:rPr>
              <a:t>Наличие в щебне зерен пластинчатой и игловатой форм приводит к увеличению </a:t>
            </a:r>
            <a:r>
              <a:rPr lang="ru-RU" sz="1400" dirty="0" err="1">
                <a:latin typeface="Times New Roman"/>
                <a:cs typeface="Times New Roman"/>
              </a:rPr>
              <a:t>межзерновой</a:t>
            </a:r>
            <a:r>
              <a:rPr lang="ru-RU" sz="1400" dirty="0">
                <a:latin typeface="Times New Roman"/>
                <a:cs typeface="Times New Roman"/>
              </a:rPr>
              <a:t> </a:t>
            </a:r>
            <a:r>
              <a:rPr lang="ru-RU" sz="1400" dirty="0" err="1">
                <a:latin typeface="Times New Roman"/>
                <a:cs typeface="Times New Roman"/>
              </a:rPr>
              <a:t>пустотности</a:t>
            </a:r>
            <a:r>
              <a:rPr lang="ru-RU" sz="1400" dirty="0">
                <a:latin typeface="Times New Roman"/>
                <a:cs typeface="Times New Roman"/>
              </a:rPr>
              <a:t> в </a:t>
            </a:r>
            <a:r>
              <a:rPr lang="ru-RU" sz="1400" dirty="0" smtClean="0">
                <a:latin typeface="Times New Roman"/>
                <a:cs typeface="Times New Roman"/>
              </a:rPr>
              <a:t>смеси.</a:t>
            </a:r>
            <a:r>
              <a:rPr lang="ru-RU" sz="1400" dirty="0">
                <a:latin typeface="Times New Roman"/>
                <a:cs typeface="Times New Roman"/>
              </a:rPr>
              <a:t> </a:t>
            </a:r>
            <a:r>
              <a:rPr lang="ru-RU" sz="1400" dirty="0" smtClean="0">
                <a:latin typeface="Times New Roman"/>
                <a:cs typeface="Times New Roman"/>
              </a:rPr>
              <a:t>При содержании </a:t>
            </a:r>
            <a:r>
              <a:rPr lang="ru-RU" sz="1400" dirty="0">
                <a:latin typeface="Times New Roman"/>
                <a:cs typeface="Times New Roman"/>
              </a:rPr>
              <a:t>в асфальтобетонной смеси </a:t>
            </a:r>
            <a:r>
              <a:rPr lang="ru-RU" sz="1400" dirty="0" smtClean="0">
                <a:latin typeface="Times New Roman"/>
                <a:cs typeface="Times New Roman"/>
              </a:rPr>
              <a:t>«</a:t>
            </a:r>
            <a:r>
              <a:rPr lang="ru-RU" sz="1400" dirty="0" err="1" smtClean="0">
                <a:latin typeface="Times New Roman"/>
                <a:cs typeface="Times New Roman"/>
              </a:rPr>
              <a:t>лещадки</a:t>
            </a:r>
            <a:r>
              <a:rPr lang="ru-RU" sz="1400" dirty="0">
                <a:latin typeface="Times New Roman"/>
                <a:cs typeface="Times New Roman"/>
              </a:rPr>
              <a:t>» (более 15%), она при уплотнении катками ломается. В изломе покрытие становится водопроницаемым, неморозостойким и быстро разрушается. </a:t>
            </a:r>
          </a:p>
        </p:txBody>
      </p:sp>
      <p:sp>
        <p:nvSpPr>
          <p:cNvPr id="6" name="Название 1"/>
          <p:cNvSpPr txBox="1">
            <a:spLocks/>
          </p:cNvSpPr>
          <p:nvPr/>
        </p:nvSpPr>
        <p:spPr>
          <a:xfrm>
            <a:off x="609600" y="3786190"/>
            <a:ext cx="8229600" cy="27904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600" dirty="0" smtClean="0">
                <a:latin typeface="Times New Roman"/>
                <a:cs typeface="Times New Roman"/>
              </a:rPr>
              <a:t>Содержание зерен пластинчатой (лещадной) и игловатой форм</a:t>
            </a:r>
            <a:endParaRPr lang="uk-UA" sz="1600" dirty="0">
              <a:latin typeface="Times New Roman"/>
              <a:cs typeface="Times New Roman"/>
            </a:endParaRPr>
          </a:p>
        </p:txBody>
      </p:sp>
      <p:cxnSp>
        <p:nvCxnSpPr>
          <p:cNvPr id="7" name="Прямая со стрелкой 6"/>
          <p:cNvCxnSpPr/>
          <p:nvPr/>
        </p:nvCxnSpPr>
        <p:spPr>
          <a:xfrm flipH="1">
            <a:off x="1261288" y="4065232"/>
            <a:ext cx="302955" cy="466035"/>
          </a:xfrm>
          <a:prstGeom prst="straightConnector1">
            <a:avLst/>
          </a:prstGeom>
          <a:ln w="31750">
            <a:solidFill>
              <a:schemeClr val="tx2">
                <a:lumMod val="60000"/>
                <a:lumOff val="40000"/>
              </a:schemeClr>
            </a:solidFill>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8" name="Прямая со стрелкой 7"/>
          <p:cNvCxnSpPr/>
          <p:nvPr/>
        </p:nvCxnSpPr>
        <p:spPr>
          <a:xfrm>
            <a:off x="3587662" y="4065230"/>
            <a:ext cx="0" cy="466035"/>
          </a:xfrm>
          <a:prstGeom prst="straightConnector1">
            <a:avLst/>
          </a:prstGeom>
          <a:ln w="31750">
            <a:solidFill>
              <a:schemeClr val="tx2">
                <a:lumMod val="60000"/>
                <a:lumOff val="40000"/>
              </a:schemeClr>
            </a:solidFill>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9" name="Название 1"/>
          <p:cNvSpPr txBox="1">
            <a:spLocks/>
          </p:cNvSpPr>
          <p:nvPr/>
        </p:nvSpPr>
        <p:spPr>
          <a:xfrm>
            <a:off x="7299563" y="4531265"/>
            <a:ext cx="1694123" cy="2116019"/>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ru-RU" sz="1000" dirty="0" smtClean="0">
                <a:latin typeface="Times New Roman"/>
                <a:cs typeface="Times New Roman"/>
              </a:rPr>
              <a:t>По требованиям СТО АВТОДОР 2.6 – 2013 РФ для верхних слоев покрытий не более 10</a:t>
            </a:r>
            <a:r>
              <a:rPr lang="en-US" sz="1000" dirty="0" smtClean="0">
                <a:latin typeface="Times New Roman"/>
                <a:cs typeface="Times New Roman"/>
              </a:rPr>
              <a:t>%</a:t>
            </a:r>
            <a:r>
              <a:rPr lang="ru-RU" sz="1000" dirty="0" smtClean="0">
                <a:latin typeface="Times New Roman"/>
                <a:cs typeface="Times New Roman"/>
              </a:rPr>
              <a:t>.  </a:t>
            </a:r>
            <a:endParaRPr lang="uk-UA" sz="1000" dirty="0">
              <a:latin typeface="Times New Roman"/>
              <a:cs typeface="Times New Roman"/>
            </a:endParaRPr>
          </a:p>
        </p:txBody>
      </p:sp>
      <p:sp>
        <p:nvSpPr>
          <p:cNvPr id="10" name="Название 1"/>
          <p:cNvSpPr txBox="1">
            <a:spLocks/>
          </p:cNvSpPr>
          <p:nvPr/>
        </p:nvSpPr>
        <p:spPr>
          <a:xfrm>
            <a:off x="2416090" y="4535090"/>
            <a:ext cx="2338916" cy="2116297"/>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uk-UA" sz="1000" dirty="0" smtClean="0">
                <a:latin typeface="Times New Roman"/>
                <a:cs typeface="Times New Roman"/>
              </a:rPr>
              <a:t>По требованиям </a:t>
            </a:r>
            <a:r>
              <a:rPr lang="en-US" sz="1000" dirty="0" smtClean="0">
                <a:latin typeface="Times New Roman"/>
                <a:cs typeface="Times New Roman"/>
              </a:rPr>
              <a:t>TL </a:t>
            </a:r>
            <a:r>
              <a:rPr lang="en-US" sz="1000" dirty="0" err="1" smtClean="0">
                <a:latin typeface="Times New Roman"/>
                <a:cs typeface="Times New Roman"/>
              </a:rPr>
              <a:t>Gestein</a:t>
            </a:r>
            <a:r>
              <a:rPr lang="en-US" sz="1000" dirty="0" smtClean="0">
                <a:latin typeface="Times New Roman"/>
                <a:cs typeface="Times New Roman"/>
              </a:rPr>
              <a:t>-STB 04 </a:t>
            </a:r>
            <a:r>
              <a:rPr lang="ru-RU" sz="1000" dirty="0" smtClean="0">
                <a:latin typeface="Times New Roman"/>
                <a:cs typeface="Times New Roman"/>
              </a:rPr>
              <a:t>ФРГ, определяется как показатель плоскостности по </a:t>
            </a:r>
            <a:r>
              <a:rPr lang="en-US" sz="1000" dirty="0" smtClean="0">
                <a:latin typeface="Times New Roman"/>
                <a:cs typeface="Times New Roman"/>
              </a:rPr>
              <a:t>DIN EN 933</a:t>
            </a:r>
            <a:r>
              <a:rPr lang="ru-RU" sz="1000" dirty="0">
                <a:latin typeface="Times New Roman"/>
                <a:cs typeface="Times New Roman"/>
              </a:rPr>
              <a:t> </a:t>
            </a:r>
            <a:r>
              <a:rPr lang="ru-RU" sz="1000" dirty="0" smtClean="0">
                <a:latin typeface="Times New Roman"/>
                <a:cs typeface="Times New Roman"/>
              </a:rPr>
              <a:t>– 4. Определяемый по </a:t>
            </a:r>
            <a:r>
              <a:rPr lang="en-US" sz="1000" dirty="0">
                <a:latin typeface="Times New Roman"/>
                <a:cs typeface="Times New Roman"/>
              </a:rPr>
              <a:t>DIN EN 933</a:t>
            </a:r>
            <a:r>
              <a:rPr lang="ru-RU" sz="1000" dirty="0">
                <a:latin typeface="Times New Roman"/>
                <a:cs typeface="Times New Roman"/>
              </a:rPr>
              <a:t> – </a:t>
            </a:r>
            <a:r>
              <a:rPr lang="ru-RU" sz="1000" dirty="0" smtClean="0">
                <a:latin typeface="Times New Roman"/>
                <a:cs typeface="Times New Roman"/>
              </a:rPr>
              <a:t>4 показатель плоскостности должен соответствовать следующим требованиям : </a:t>
            </a:r>
          </a:p>
          <a:p>
            <a:pPr marL="171450" indent="-171450" algn="just">
              <a:buFont typeface="Wingdings" charset="2"/>
              <a:buChar char="Ø"/>
            </a:pPr>
            <a:r>
              <a:rPr lang="ru-RU" sz="1000" dirty="0" smtClean="0">
                <a:latin typeface="Times New Roman"/>
                <a:cs typeface="Times New Roman"/>
              </a:rPr>
              <a:t>≤15</a:t>
            </a:r>
            <a:r>
              <a:rPr lang="en-US" sz="1000" dirty="0" smtClean="0">
                <a:latin typeface="Times New Roman"/>
                <a:cs typeface="Times New Roman"/>
              </a:rPr>
              <a:t>%</a:t>
            </a:r>
            <a:r>
              <a:rPr lang="ru-RU" sz="1000" dirty="0" smtClean="0">
                <a:latin typeface="Times New Roman"/>
                <a:cs typeface="Times New Roman"/>
              </a:rPr>
              <a:t> – для дренирующего пористого асфальтобетона  в качестве верхнего слоя покрытия;</a:t>
            </a:r>
          </a:p>
          <a:p>
            <a:pPr marL="171450" indent="-171450" algn="just">
              <a:buFont typeface="Wingdings" charset="2"/>
              <a:buChar char="Ø"/>
            </a:pPr>
            <a:r>
              <a:rPr lang="ru-RU" sz="1000" dirty="0" smtClean="0">
                <a:latin typeface="Times New Roman"/>
                <a:cs typeface="Times New Roman"/>
              </a:rPr>
              <a:t>≤ 20</a:t>
            </a:r>
            <a:r>
              <a:rPr lang="en-US" sz="1000" dirty="0" smtClean="0">
                <a:latin typeface="Times New Roman"/>
                <a:cs typeface="Times New Roman"/>
              </a:rPr>
              <a:t>%</a:t>
            </a:r>
            <a:r>
              <a:rPr lang="ru-RU" sz="1000" dirty="0" smtClean="0">
                <a:latin typeface="Times New Roman"/>
                <a:cs typeface="Times New Roman"/>
              </a:rPr>
              <a:t>  </a:t>
            </a:r>
            <a:r>
              <a:rPr lang="ru-RU" sz="1000" dirty="0">
                <a:latin typeface="Times New Roman"/>
                <a:cs typeface="Times New Roman"/>
              </a:rPr>
              <a:t>– </a:t>
            </a:r>
            <a:r>
              <a:rPr lang="ru-RU" sz="1000" dirty="0" smtClean="0">
                <a:latin typeface="Times New Roman"/>
                <a:cs typeface="Times New Roman"/>
              </a:rPr>
              <a:t>для верхних  и связующих  слоев покрытий;</a:t>
            </a:r>
          </a:p>
        </p:txBody>
      </p:sp>
      <p:cxnSp>
        <p:nvCxnSpPr>
          <p:cNvPr id="13" name="Прямая со стрелкой 12"/>
          <p:cNvCxnSpPr/>
          <p:nvPr/>
        </p:nvCxnSpPr>
        <p:spPr>
          <a:xfrm>
            <a:off x="6105077" y="4065508"/>
            <a:ext cx="0" cy="466035"/>
          </a:xfrm>
          <a:prstGeom prst="straightConnector1">
            <a:avLst/>
          </a:prstGeom>
          <a:ln w="31750">
            <a:solidFill>
              <a:schemeClr val="tx2">
                <a:lumMod val="60000"/>
                <a:lumOff val="40000"/>
              </a:schemeClr>
            </a:solidFill>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14" name="Название 1"/>
          <p:cNvSpPr txBox="1">
            <a:spLocks/>
          </p:cNvSpPr>
          <p:nvPr/>
        </p:nvSpPr>
        <p:spPr>
          <a:xfrm>
            <a:off x="5125120" y="4531265"/>
            <a:ext cx="1924329" cy="2116297"/>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uk-UA" sz="1000" dirty="0" smtClean="0">
                <a:latin typeface="Times New Roman"/>
                <a:cs typeface="Times New Roman"/>
              </a:rPr>
              <a:t>По требованиям </a:t>
            </a:r>
            <a:r>
              <a:rPr lang="en-US" sz="1000" dirty="0" smtClean="0">
                <a:latin typeface="Times New Roman"/>
                <a:cs typeface="Times New Roman"/>
              </a:rPr>
              <a:t>PANK </a:t>
            </a:r>
            <a:r>
              <a:rPr lang="en-US" sz="1000" dirty="0" err="1" smtClean="0">
                <a:latin typeface="Times New Roman"/>
                <a:cs typeface="Times New Roman"/>
              </a:rPr>
              <a:t>ry</a:t>
            </a:r>
            <a:r>
              <a:rPr lang="en-US" sz="1000" dirty="0" smtClean="0">
                <a:latin typeface="Times New Roman"/>
                <a:cs typeface="Times New Roman"/>
              </a:rPr>
              <a:t> </a:t>
            </a:r>
            <a:r>
              <a:rPr lang="ru-RU" sz="1000" dirty="0" smtClean="0">
                <a:latin typeface="Times New Roman"/>
                <a:cs typeface="Times New Roman"/>
              </a:rPr>
              <a:t>Финляндия определяемый по стандарту </a:t>
            </a:r>
            <a:r>
              <a:rPr lang="en-US" sz="1000" dirty="0" smtClean="0">
                <a:latin typeface="Times New Roman"/>
                <a:cs typeface="Times New Roman"/>
              </a:rPr>
              <a:t>SFS-EN 933</a:t>
            </a:r>
            <a:r>
              <a:rPr lang="ru-RU" sz="1000" dirty="0" smtClean="0">
                <a:latin typeface="Times New Roman"/>
                <a:cs typeface="Times New Roman"/>
              </a:rPr>
              <a:t>-3 должен соответствовать следующим требованиям: </a:t>
            </a:r>
          </a:p>
          <a:p>
            <a:pPr marL="171450" indent="-171450" algn="just">
              <a:buFont typeface="Wingdings" charset="2"/>
              <a:buChar char="Ø"/>
            </a:pPr>
            <a:r>
              <a:rPr lang="ru-RU" sz="1000" dirty="0" smtClean="0">
                <a:latin typeface="Times New Roman"/>
                <a:cs typeface="Times New Roman"/>
              </a:rPr>
              <a:t>≤10</a:t>
            </a:r>
            <a:r>
              <a:rPr lang="en-US" sz="1000" dirty="0" smtClean="0">
                <a:latin typeface="Times New Roman"/>
                <a:cs typeface="Times New Roman"/>
              </a:rPr>
              <a:t>%</a:t>
            </a:r>
            <a:r>
              <a:rPr lang="ru-RU" sz="1000" dirty="0" smtClean="0">
                <a:latin typeface="Times New Roman"/>
                <a:cs typeface="Times New Roman"/>
              </a:rPr>
              <a:t> </a:t>
            </a:r>
            <a:endParaRPr lang="en-US" sz="1000" dirty="0" smtClean="0">
              <a:latin typeface="Times New Roman"/>
              <a:cs typeface="Times New Roman"/>
            </a:endParaRPr>
          </a:p>
          <a:p>
            <a:pPr marL="171450" indent="-171450" algn="just">
              <a:buFont typeface="Wingdings" charset="2"/>
              <a:buChar char="Ø"/>
            </a:pPr>
            <a:r>
              <a:rPr lang="ru-RU" sz="1000" dirty="0" smtClean="0">
                <a:latin typeface="Times New Roman"/>
                <a:cs typeface="Times New Roman"/>
              </a:rPr>
              <a:t>≤15</a:t>
            </a:r>
            <a:r>
              <a:rPr lang="en-US" sz="1000" dirty="0" smtClean="0">
                <a:latin typeface="Times New Roman"/>
                <a:cs typeface="Times New Roman"/>
              </a:rPr>
              <a:t>%</a:t>
            </a:r>
          </a:p>
          <a:p>
            <a:pPr marL="171450" indent="-171450" algn="just">
              <a:buFont typeface="Wingdings" charset="2"/>
              <a:buChar char="Ø"/>
            </a:pPr>
            <a:r>
              <a:rPr lang="ru-RU" sz="1000" dirty="0" smtClean="0">
                <a:latin typeface="Times New Roman"/>
                <a:cs typeface="Times New Roman"/>
              </a:rPr>
              <a:t>≤20</a:t>
            </a:r>
            <a:r>
              <a:rPr lang="en-US" sz="1000" dirty="0" smtClean="0">
                <a:latin typeface="Times New Roman"/>
                <a:cs typeface="Times New Roman"/>
              </a:rPr>
              <a:t>%</a:t>
            </a:r>
            <a:endParaRPr lang="uk-UA" sz="1000" dirty="0">
              <a:latin typeface="Times New Roman"/>
              <a:cs typeface="Times New Roman"/>
            </a:endParaRPr>
          </a:p>
        </p:txBody>
      </p:sp>
      <p:sp>
        <p:nvSpPr>
          <p:cNvPr id="15" name="Название 1"/>
          <p:cNvSpPr txBox="1">
            <a:spLocks/>
          </p:cNvSpPr>
          <p:nvPr/>
        </p:nvSpPr>
        <p:spPr>
          <a:xfrm>
            <a:off x="251496" y="4535090"/>
            <a:ext cx="1864453" cy="2116019"/>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ru-RU" sz="1000" dirty="0" smtClean="0">
                <a:latin typeface="Times New Roman"/>
                <a:cs typeface="Times New Roman"/>
              </a:rPr>
              <a:t>По требованиям ГОСТ 9128-2009 РФ содержание </a:t>
            </a:r>
            <a:r>
              <a:rPr lang="ru-RU" sz="1000" dirty="0">
                <a:latin typeface="Times New Roman"/>
                <a:cs typeface="Times New Roman"/>
              </a:rPr>
              <a:t>зерен </a:t>
            </a:r>
            <a:r>
              <a:rPr lang="ru-RU" sz="1000" dirty="0" smtClean="0">
                <a:latin typeface="Times New Roman"/>
                <a:cs typeface="Times New Roman"/>
              </a:rPr>
              <a:t>пластинчатой </a:t>
            </a:r>
            <a:r>
              <a:rPr lang="ru-RU" sz="1000" dirty="0">
                <a:latin typeface="Times New Roman"/>
                <a:cs typeface="Times New Roman"/>
              </a:rPr>
              <a:t>(</a:t>
            </a:r>
            <a:r>
              <a:rPr lang="ru-RU" sz="1000" dirty="0" smtClean="0">
                <a:latin typeface="Times New Roman"/>
                <a:cs typeface="Times New Roman"/>
              </a:rPr>
              <a:t>лещадной) </a:t>
            </a:r>
            <a:r>
              <a:rPr lang="ru-RU" sz="1000" dirty="0">
                <a:latin typeface="Times New Roman"/>
                <a:cs typeface="Times New Roman"/>
              </a:rPr>
              <a:t>и </a:t>
            </a:r>
            <a:r>
              <a:rPr lang="ru-RU" sz="1000" dirty="0" smtClean="0">
                <a:latin typeface="Times New Roman"/>
                <a:cs typeface="Times New Roman"/>
              </a:rPr>
              <a:t>игловатой формы </a:t>
            </a:r>
            <a:r>
              <a:rPr lang="ru-RU" sz="1000" dirty="0">
                <a:latin typeface="Times New Roman"/>
                <a:cs typeface="Times New Roman"/>
              </a:rPr>
              <a:t>в смеси фракций щебня и гравия не должно </a:t>
            </a:r>
            <a:r>
              <a:rPr lang="ru-RU" sz="1000" dirty="0" smtClean="0">
                <a:latin typeface="Times New Roman"/>
                <a:cs typeface="Times New Roman"/>
              </a:rPr>
              <a:t>быть, </a:t>
            </a:r>
            <a:r>
              <a:rPr lang="ru-RU" sz="1000" dirty="0">
                <a:latin typeface="Times New Roman"/>
                <a:cs typeface="Times New Roman"/>
              </a:rPr>
              <a:t>более: </a:t>
            </a:r>
            <a:endParaRPr lang="ru-RU" sz="1000" dirty="0" smtClean="0">
              <a:latin typeface="Times New Roman"/>
              <a:cs typeface="Times New Roman"/>
            </a:endParaRPr>
          </a:p>
          <a:p>
            <a:pPr marL="171450" indent="-171450" algn="just">
              <a:buFont typeface="Wingdings" charset="2"/>
              <a:buChar char="Ø"/>
            </a:pPr>
            <a:r>
              <a:rPr lang="ru-RU" sz="1000" dirty="0" smtClean="0">
                <a:latin typeface="Times New Roman"/>
                <a:cs typeface="Times New Roman"/>
              </a:rPr>
              <a:t>15</a:t>
            </a:r>
            <a:r>
              <a:rPr lang="en-US" sz="1000" dirty="0" smtClean="0">
                <a:latin typeface="Times New Roman"/>
                <a:cs typeface="Times New Roman"/>
              </a:rPr>
              <a:t>%</a:t>
            </a:r>
            <a:r>
              <a:rPr lang="ru-RU" sz="1000" dirty="0" smtClean="0">
                <a:latin typeface="Times New Roman"/>
                <a:cs typeface="Times New Roman"/>
              </a:rPr>
              <a:t> </a:t>
            </a:r>
            <a:r>
              <a:rPr lang="ru-RU" sz="1000" dirty="0">
                <a:latin typeface="Times New Roman"/>
                <a:cs typeface="Times New Roman"/>
              </a:rPr>
              <a:t>− для </a:t>
            </a:r>
            <a:r>
              <a:rPr lang="ru-RU" sz="1000" dirty="0" smtClean="0">
                <a:latin typeface="Times New Roman"/>
                <a:cs typeface="Times New Roman"/>
              </a:rPr>
              <a:t>смесей типа </a:t>
            </a:r>
            <a:r>
              <a:rPr lang="ru-RU" sz="1000" dirty="0">
                <a:latin typeface="Times New Roman"/>
                <a:cs typeface="Times New Roman"/>
              </a:rPr>
              <a:t>А и высокоплотных</a:t>
            </a:r>
            <a:r>
              <a:rPr lang="ru-RU" sz="1000" dirty="0" smtClean="0">
                <a:latin typeface="Times New Roman"/>
                <a:cs typeface="Times New Roman"/>
              </a:rPr>
              <a:t>;</a:t>
            </a:r>
          </a:p>
          <a:p>
            <a:pPr marL="171450" indent="-171450" algn="just">
              <a:buFont typeface="Wingdings" charset="2"/>
              <a:buChar char="Ø"/>
            </a:pPr>
            <a:r>
              <a:rPr lang="ru-RU" sz="1000" dirty="0" smtClean="0">
                <a:latin typeface="Times New Roman"/>
                <a:cs typeface="Times New Roman"/>
              </a:rPr>
              <a:t>25</a:t>
            </a:r>
            <a:r>
              <a:rPr lang="en-US" sz="1000" dirty="0" smtClean="0">
                <a:latin typeface="Times New Roman"/>
                <a:cs typeface="Times New Roman"/>
              </a:rPr>
              <a:t>%</a:t>
            </a:r>
            <a:r>
              <a:rPr lang="ru-RU" sz="1000" dirty="0" smtClean="0">
                <a:latin typeface="Times New Roman"/>
                <a:cs typeface="Times New Roman"/>
              </a:rPr>
              <a:t> </a:t>
            </a:r>
            <a:r>
              <a:rPr lang="ru-RU" sz="1000" dirty="0">
                <a:latin typeface="Times New Roman"/>
                <a:cs typeface="Times New Roman"/>
              </a:rPr>
              <a:t>− для </a:t>
            </a:r>
            <a:r>
              <a:rPr lang="ru-RU" sz="1000" dirty="0" smtClean="0">
                <a:latin typeface="Times New Roman"/>
                <a:cs typeface="Times New Roman"/>
              </a:rPr>
              <a:t>смесей типов </a:t>
            </a:r>
            <a:r>
              <a:rPr lang="ru-RU" sz="1000" dirty="0">
                <a:latin typeface="Times New Roman"/>
                <a:cs typeface="Times New Roman"/>
              </a:rPr>
              <a:t>Б, </a:t>
            </a:r>
            <a:r>
              <a:rPr lang="ru-RU" sz="1000" dirty="0" err="1">
                <a:latin typeface="Times New Roman"/>
                <a:cs typeface="Times New Roman"/>
              </a:rPr>
              <a:t>Бх</a:t>
            </a:r>
            <a:r>
              <a:rPr lang="ru-RU" sz="1000" dirty="0">
                <a:latin typeface="Times New Roman"/>
                <a:cs typeface="Times New Roman"/>
              </a:rPr>
              <a:t> и высокопористых</a:t>
            </a:r>
            <a:r>
              <a:rPr lang="ru-RU" sz="1000" dirty="0" smtClean="0">
                <a:latin typeface="Times New Roman"/>
                <a:cs typeface="Times New Roman"/>
              </a:rPr>
              <a:t>;</a:t>
            </a:r>
          </a:p>
          <a:p>
            <a:pPr marL="171450" indent="-171450" algn="just">
              <a:buFont typeface="Wingdings" charset="2"/>
              <a:buChar char="Ø"/>
            </a:pPr>
            <a:r>
              <a:rPr lang="ru-RU" sz="1000" dirty="0" smtClean="0">
                <a:latin typeface="Times New Roman"/>
                <a:cs typeface="Times New Roman"/>
              </a:rPr>
              <a:t>35</a:t>
            </a:r>
            <a:r>
              <a:rPr lang="en-US" sz="1000" dirty="0" smtClean="0">
                <a:latin typeface="Times New Roman"/>
                <a:cs typeface="Times New Roman"/>
              </a:rPr>
              <a:t>%</a:t>
            </a:r>
            <a:r>
              <a:rPr lang="ru-RU" sz="1000" dirty="0" smtClean="0">
                <a:latin typeface="Times New Roman"/>
                <a:cs typeface="Times New Roman"/>
              </a:rPr>
              <a:t> </a:t>
            </a:r>
            <a:r>
              <a:rPr lang="ru-RU" sz="1000" dirty="0">
                <a:latin typeface="Times New Roman"/>
                <a:cs typeface="Times New Roman"/>
              </a:rPr>
              <a:t>− для </a:t>
            </a:r>
            <a:r>
              <a:rPr lang="ru-RU" sz="1000" dirty="0" smtClean="0">
                <a:latin typeface="Times New Roman"/>
                <a:cs typeface="Times New Roman"/>
              </a:rPr>
              <a:t>смесей типов </a:t>
            </a:r>
            <a:r>
              <a:rPr lang="ru-RU" sz="1000" dirty="0">
                <a:latin typeface="Times New Roman"/>
                <a:cs typeface="Times New Roman"/>
              </a:rPr>
              <a:t>В, </a:t>
            </a:r>
            <a:r>
              <a:rPr lang="ru-RU" sz="1000" dirty="0" err="1">
                <a:latin typeface="Times New Roman"/>
                <a:cs typeface="Times New Roman"/>
              </a:rPr>
              <a:t>Вх</a:t>
            </a:r>
            <a:r>
              <a:rPr lang="ru-RU" sz="1000" dirty="0">
                <a:latin typeface="Times New Roman"/>
                <a:cs typeface="Times New Roman"/>
              </a:rPr>
              <a:t> и пористых</a:t>
            </a:r>
            <a:r>
              <a:rPr lang="ru-RU" sz="1000" dirty="0" smtClean="0">
                <a:latin typeface="Times New Roman"/>
                <a:cs typeface="Times New Roman"/>
              </a:rPr>
              <a:t>.</a:t>
            </a:r>
            <a:endParaRPr lang="ru-RU" sz="1000" dirty="0">
              <a:latin typeface="Times New Roman"/>
              <a:cs typeface="Times New Roman"/>
            </a:endParaRPr>
          </a:p>
        </p:txBody>
      </p:sp>
      <p:cxnSp>
        <p:nvCxnSpPr>
          <p:cNvPr id="16" name="Прямая со стрелкой 15"/>
          <p:cNvCxnSpPr/>
          <p:nvPr/>
        </p:nvCxnSpPr>
        <p:spPr>
          <a:xfrm>
            <a:off x="8188606" y="4065230"/>
            <a:ext cx="0" cy="466035"/>
          </a:xfrm>
          <a:prstGeom prst="straightConnector1">
            <a:avLst/>
          </a:prstGeom>
          <a:ln w="31750">
            <a:solidFill>
              <a:schemeClr val="tx2">
                <a:lumMod val="60000"/>
                <a:lumOff val="40000"/>
              </a:schemeClr>
            </a:solidFill>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1107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4"/>
            <a:ext cx="8229600" cy="424895"/>
          </a:xfrm>
        </p:spPr>
        <p:style>
          <a:lnRef idx="0">
            <a:schemeClr val="accent5"/>
          </a:lnRef>
          <a:fillRef idx="3">
            <a:schemeClr val="accent5"/>
          </a:fillRef>
          <a:effectRef idx="3">
            <a:schemeClr val="accent5"/>
          </a:effectRef>
          <a:fontRef idx="minor">
            <a:schemeClr val="lt1"/>
          </a:fontRef>
        </p:style>
        <p:txBody>
          <a:bodyPr>
            <a:noAutofit/>
          </a:bodyPr>
          <a:lstStyle/>
          <a:p>
            <a:r>
              <a:rPr lang="uk-UA" sz="2200" dirty="0" smtClean="0">
                <a:latin typeface="Times New Roman"/>
                <a:cs typeface="Times New Roman"/>
              </a:rPr>
              <a:t>Определение содержания дробленых зерен в щебне из гравия </a:t>
            </a:r>
            <a:endParaRPr lang="uk-UA" sz="2200" dirty="0">
              <a:latin typeface="Times New Roman"/>
              <a:cs typeface="Times New Roman"/>
            </a:endParaRPr>
          </a:p>
        </p:txBody>
      </p:sp>
      <p:pic>
        <p:nvPicPr>
          <p:cNvPr id="5" name="Рисунок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58438" y="647064"/>
            <a:ext cx="3721735" cy="2335415"/>
          </a:xfrm>
          <a:prstGeom prst="rect">
            <a:avLst/>
          </a:prstGeom>
          <a:noFill/>
          <a:ln>
            <a:noFill/>
          </a:ln>
          <a:scene3d>
            <a:camera prst="orthographicFront"/>
            <a:lightRig rig="threePt" dir="t"/>
          </a:scene3d>
          <a:sp3d>
            <a:bevelT w="165100" prst="coolSlant"/>
          </a:sp3d>
        </p:spPr>
      </p:pic>
      <p:sp>
        <p:nvSpPr>
          <p:cNvPr id="8" name="Прямоугольник 7"/>
          <p:cNvSpPr/>
          <p:nvPr/>
        </p:nvSpPr>
        <p:spPr>
          <a:xfrm>
            <a:off x="0" y="571480"/>
            <a:ext cx="4500562" cy="4293483"/>
          </a:xfrm>
          <a:prstGeom prst="rect">
            <a:avLst/>
          </a:prstGeom>
          <a:gradFill flip="none" rotWithShape="1">
            <a:gsLst>
              <a:gs pos="0">
                <a:schemeClr val="accent1">
                  <a:tint val="50000"/>
                  <a:satMod val="300000"/>
                  <a:alpha val="0"/>
                </a:schemeClr>
              </a:gs>
              <a:gs pos="35000">
                <a:schemeClr val="accent1">
                  <a:tint val="37000"/>
                  <a:satMod val="300000"/>
                </a:schemeClr>
              </a:gs>
              <a:gs pos="100000">
                <a:schemeClr val="accent1">
                  <a:tint val="15000"/>
                  <a:satMod val="350000"/>
                </a:schemeClr>
              </a:gs>
            </a:gsLst>
            <a:lin ang="2700000" scaled="1"/>
            <a:tileRect/>
          </a:gra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ru-RU" sz="1400" dirty="0">
                <a:latin typeface="Times New Roman"/>
                <a:cs typeface="Times New Roman"/>
              </a:rPr>
              <a:t>Содержание дробленых зерен в щебне из гравия оценивают количеством зерен, поверхность которых </a:t>
            </a:r>
            <a:r>
              <a:rPr lang="ru-RU" sz="1400" dirty="0" err="1">
                <a:latin typeface="Times New Roman"/>
                <a:cs typeface="Times New Roman"/>
              </a:rPr>
              <a:t>околота</a:t>
            </a:r>
            <a:r>
              <a:rPr lang="ru-RU" sz="1400" dirty="0">
                <a:latin typeface="Times New Roman"/>
                <a:cs typeface="Times New Roman"/>
              </a:rPr>
              <a:t> более чем наполовину.</a:t>
            </a:r>
          </a:p>
          <a:p>
            <a:pPr algn="just">
              <a:lnSpc>
                <a:spcPct val="150000"/>
              </a:lnSpc>
            </a:pPr>
            <a:r>
              <a:rPr lang="ru-RU" sz="1400" dirty="0">
                <a:latin typeface="Times New Roman"/>
                <a:cs typeface="Times New Roman"/>
              </a:rPr>
              <a:t>Щебень из гравия </a:t>
            </a:r>
            <a:r>
              <a:rPr lang="ru-RU" sz="1400" dirty="0" smtClean="0">
                <a:latin typeface="Times New Roman"/>
                <a:cs typeface="Times New Roman"/>
              </a:rPr>
              <a:t>по ГОСТ 8267-93 должен </a:t>
            </a:r>
            <a:r>
              <a:rPr lang="ru-RU" sz="1400" dirty="0">
                <a:latin typeface="Times New Roman"/>
                <a:cs typeface="Times New Roman"/>
              </a:rPr>
              <a:t>содержать дробленые зерна в количестве не менее 80 % по </a:t>
            </a:r>
            <a:r>
              <a:rPr lang="ru-RU" sz="1400" dirty="0" smtClean="0">
                <a:latin typeface="Times New Roman"/>
                <a:cs typeface="Times New Roman"/>
              </a:rPr>
              <a:t>массе .</a:t>
            </a:r>
          </a:p>
          <a:p>
            <a:pPr algn="just">
              <a:lnSpc>
                <a:spcPct val="150000"/>
              </a:lnSpc>
            </a:pPr>
            <a:r>
              <a:rPr lang="ru-RU" sz="1400" dirty="0" smtClean="0">
                <a:latin typeface="Times New Roman"/>
                <a:cs typeface="Times New Roman"/>
              </a:rPr>
              <a:t>Форма зерен оказывает значительное влияние на </a:t>
            </a:r>
            <a:r>
              <a:rPr lang="ru-RU" sz="1400" dirty="0" err="1" smtClean="0">
                <a:latin typeface="Times New Roman"/>
                <a:cs typeface="Times New Roman"/>
              </a:rPr>
              <a:t>сдвигоустойчивость</a:t>
            </a:r>
            <a:r>
              <a:rPr lang="ru-RU" sz="1400" dirty="0" smtClean="0">
                <a:latin typeface="Times New Roman"/>
                <a:cs typeface="Times New Roman"/>
              </a:rPr>
              <a:t> асфальтобетона: чем меньше </a:t>
            </a:r>
            <a:r>
              <a:rPr lang="ru-RU" sz="1400" dirty="0" err="1" smtClean="0">
                <a:latin typeface="Times New Roman"/>
                <a:cs typeface="Times New Roman"/>
              </a:rPr>
              <a:t>окатаны</a:t>
            </a:r>
            <a:r>
              <a:rPr lang="ru-RU" sz="1400" dirty="0" smtClean="0">
                <a:latin typeface="Times New Roman"/>
                <a:cs typeface="Times New Roman"/>
              </a:rPr>
              <a:t> зерна щебня, тем выше </a:t>
            </a:r>
            <a:r>
              <a:rPr lang="ru-RU" sz="1400" dirty="0" err="1" smtClean="0">
                <a:latin typeface="Times New Roman"/>
                <a:cs typeface="Times New Roman"/>
              </a:rPr>
              <a:t>сдвигоустойчивость</a:t>
            </a:r>
            <a:r>
              <a:rPr lang="ru-RU" sz="1400" dirty="0" smtClean="0">
                <a:latin typeface="Times New Roman"/>
                <a:cs typeface="Times New Roman"/>
              </a:rPr>
              <a:t>. В связи с этим</a:t>
            </a:r>
            <a:r>
              <a:rPr lang="en-US" sz="1400" dirty="0" smtClean="0">
                <a:latin typeface="Times New Roman"/>
                <a:cs typeface="Times New Roman"/>
              </a:rPr>
              <a:t> </a:t>
            </a:r>
            <a:r>
              <a:rPr lang="ru-RU" sz="1400" dirty="0" smtClean="0">
                <a:latin typeface="Times New Roman"/>
                <a:cs typeface="Times New Roman"/>
              </a:rPr>
              <a:t>на федеральных дорогах Государственной компании АВТОДОР в асфальтобетонных смесях предназначенных для устройства верхних слоев покрытий не допускается применение недробленого гравия. </a:t>
            </a:r>
            <a:endParaRPr lang="ru-RU" sz="1400" dirty="0">
              <a:latin typeface="Times New Roman"/>
              <a:cs typeface="Times New Roman"/>
            </a:endParaRPr>
          </a:p>
        </p:txBody>
      </p:sp>
      <p:pic>
        <p:nvPicPr>
          <p:cNvPr id="10" name="Изображение 9"/>
          <p:cNvPicPr>
            <a:picLocks noChangeAspect="1"/>
          </p:cNvPicPr>
          <p:nvPr/>
        </p:nvPicPr>
        <p:blipFill>
          <a:blip r:embed="rId3" cstate="print"/>
          <a:stretch>
            <a:fillRect/>
          </a:stretch>
        </p:blipFill>
        <p:spPr>
          <a:xfrm>
            <a:off x="4786314" y="3214686"/>
            <a:ext cx="4071966" cy="1658297"/>
          </a:xfrm>
          <a:prstGeom prst="rect">
            <a:avLst/>
          </a:prstGeom>
          <a:scene3d>
            <a:camera prst="orthographicFront"/>
            <a:lightRig rig="threePt" dir="t"/>
          </a:scene3d>
          <a:sp3d>
            <a:bevelT w="165100" prst="coolSlant"/>
          </a:sp3d>
        </p:spPr>
      </p:pic>
      <p:sp>
        <p:nvSpPr>
          <p:cNvPr id="12" name="Прямоугольник 11"/>
          <p:cNvSpPr/>
          <p:nvPr/>
        </p:nvSpPr>
        <p:spPr>
          <a:xfrm>
            <a:off x="4572000" y="4214818"/>
            <a:ext cx="4286281" cy="415498"/>
          </a:xfrm>
          <a:prstGeom prst="rect">
            <a:avLst/>
          </a:prstGeom>
        </p:spPr>
        <p:txBody>
          <a:bodyPr wrap="square">
            <a:spAutoFit/>
          </a:bodyPr>
          <a:lstStyle/>
          <a:p>
            <a:pPr>
              <a:lnSpc>
                <a:spcPct val="150000"/>
              </a:lnSpc>
            </a:pPr>
            <a:r>
              <a:rPr lang="ru-RU" sz="1400" dirty="0" smtClean="0">
                <a:latin typeface="Times New Roman"/>
                <a:cs typeface="Times New Roman"/>
              </a:rPr>
              <a:t>        Кубовидная форма	                 Окатанная форма</a:t>
            </a:r>
            <a:endParaRPr lang="ru-RU" sz="1400" dirty="0">
              <a:latin typeface="Times New Roman"/>
              <a:cs typeface="Times New Roman"/>
            </a:endParaRPr>
          </a:p>
        </p:txBody>
      </p:sp>
      <p:sp>
        <p:nvSpPr>
          <p:cNvPr id="11" name="Прямоугольник 10"/>
          <p:cNvSpPr/>
          <p:nvPr/>
        </p:nvSpPr>
        <p:spPr>
          <a:xfrm>
            <a:off x="0" y="4929198"/>
            <a:ext cx="8889490" cy="1690206"/>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ru-RU" sz="1400" dirty="0" smtClean="0">
                <a:latin typeface="Times New Roman"/>
                <a:cs typeface="Times New Roman"/>
              </a:rPr>
              <a:t>В Германии доля дробленых зерен, определенная по </a:t>
            </a:r>
            <a:r>
              <a:rPr lang="en-US" sz="1400" dirty="0" smtClean="0">
                <a:latin typeface="Times New Roman"/>
                <a:cs typeface="Times New Roman"/>
              </a:rPr>
              <a:t>DIN EN 933-5</a:t>
            </a:r>
            <a:r>
              <a:rPr lang="ru-RU" sz="1400" dirty="0" smtClean="0">
                <a:latin typeface="Times New Roman"/>
                <a:cs typeface="Times New Roman"/>
              </a:rPr>
              <a:t>, включает полностью раздробленные</a:t>
            </a:r>
          </a:p>
          <a:p>
            <a:pPr algn="just">
              <a:lnSpc>
                <a:spcPct val="150000"/>
              </a:lnSpc>
            </a:pPr>
            <a:r>
              <a:rPr lang="ru-RU" sz="1400" dirty="0" smtClean="0">
                <a:latin typeface="Times New Roman"/>
                <a:cs typeface="Times New Roman"/>
              </a:rPr>
              <a:t>( и частично) зерна и  полностью скругленные зерна. В соответствии с  </a:t>
            </a:r>
            <a:r>
              <a:rPr lang="en-US" sz="1400" dirty="0">
                <a:latin typeface="Times New Roman"/>
                <a:cs typeface="Times New Roman"/>
              </a:rPr>
              <a:t>TL </a:t>
            </a:r>
            <a:r>
              <a:rPr lang="en-US" sz="1400" dirty="0" err="1">
                <a:latin typeface="Times New Roman"/>
                <a:cs typeface="Times New Roman"/>
              </a:rPr>
              <a:t>Gestein</a:t>
            </a:r>
            <a:r>
              <a:rPr lang="en-US" sz="1400" dirty="0">
                <a:latin typeface="Times New Roman"/>
                <a:cs typeface="Times New Roman"/>
              </a:rPr>
              <a:t>-STB 04 </a:t>
            </a:r>
            <a:r>
              <a:rPr lang="ru-RU" sz="1400" dirty="0" smtClean="0">
                <a:latin typeface="Times New Roman"/>
                <a:cs typeface="Times New Roman"/>
              </a:rPr>
              <a:t>для устройства верхних слоев покрытий доля дробленых зерен должна соответствовать следующим требованиям:</a:t>
            </a:r>
          </a:p>
          <a:p>
            <a:pPr marL="285750" indent="-285750" algn="just">
              <a:lnSpc>
                <a:spcPct val="150000"/>
              </a:lnSpc>
              <a:buFont typeface="Wingdings" charset="2"/>
              <a:buChar char="u"/>
            </a:pPr>
            <a:r>
              <a:rPr lang="ru-RU" sz="1400" dirty="0">
                <a:latin typeface="Times New Roman"/>
                <a:cs typeface="Times New Roman"/>
              </a:rPr>
              <a:t> </a:t>
            </a:r>
            <a:r>
              <a:rPr lang="ru-RU" sz="1400" dirty="0" smtClean="0">
                <a:latin typeface="Times New Roman"/>
                <a:cs typeface="Times New Roman"/>
              </a:rPr>
              <a:t>доля полностью раздробленных и частично дробленных зерен  - 90-100</a:t>
            </a:r>
            <a:r>
              <a:rPr lang="en-US" sz="1400" dirty="0" smtClean="0">
                <a:latin typeface="Times New Roman"/>
                <a:cs typeface="Times New Roman"/>
              </a:rPr>
              <a:t>%</a:t>
            </a:r>
            <a:r>
              <a:rPr lang="ru-RU" sz="1400" dirty="0" smtClean="0">
                <a:latin typeface="Times New Roman"/>
                <a:cs typeface="Times New Roman"/>
              </a:rPr>
              <a:t>;</a:t>
            </a:r>
            <a:endParaRPr lang="en-US" sz="1400" dirty="0" smtClean="0">
              <a:latin typeface="Times New Roman"/>
              <a:cs typeface="Times New Roman"/>
            </a:endParaRPr>
          </a:p>
          <a:p>
            <a:pPr marL="285750" indent="-285750" algn="just">
              <a:lnSpc>
                <a:spcPct val="150000"/>
              </a:lnSpc>
              <a:buFont typeface="Wingdings" charset="2"/>
              <a:buChar char="u"/>
            </a:pPr>
            <a:r>
              <a:rPr lang="en-US" sz="1400" dirty="0">
                <a:latin typeface="Times New Roman"/>
                <a:cs typeface="Times New Roman"/>
              </a:rPr>
              <a:t> </a:t>
            </a:r>
            <a:r>
              <a:rPr lang="ru-RU" sz="1400" dirty="0" smtClean="0">
                <a:latin typeface="Times New Roman"/>
                <a:cs typeface="Times New Roman"/>
              </a:rPr>
              <a:t>доля полностью скругленных зерен  - 0 -1</a:t>
            </a:r>
            <a:r>
              <a:rPr lang="en-US" sz="1400" dirty="0" smtClean="0">
                <a:latin typeface="Times New Roman"/>
                <a:cs typeface="Times New Roman"/>
              </a:rPr>
              <a:t>%</a:t>
            </a:r>
            <a:r>
              <a:rPr lang="ru-RU" sz="1400" dirty="0" smtClean="0">
                <a:latin typeface="Times New Roman"/>
                <a:cs typeface="Times New Roman"/>
              </a:rPr>
              <a:t>.</a:t>
            </a:r>
            <a:endParaRPr lang="ru-RU" sz="1400" dirty="0">
              <a:latin typeface="Times New Roman"/>
              <a:cs typeface="Times New Roman"/>
            </a:endParaRPr>
          </a:p>
        </p:txBody>
      </p:sp>
    </p:spTree>
    <p:extLst>
      <p:ext uri="{BB962C8B-B14F-4D97-AF65-F5344CB8AC3E}">
        <p14:creationId xmlns:p14="http://schemas.microsoft.com/office/powerpoint/2010/main" xmlns="" val="4117531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4"/>
            <a:ext cx="8229600" cy="424895"/>
          </a:xfrm>
        </p:spPr>
        <p:style>
          <a:lnRef idx="0">
            <a:schemeClr val="accent5"/>
          </a:lnRef>
          <a:fillRef idx="3">
            <a:schemeClr val="accent5"/>
          </a:fillRef>
          <a:effectRef idx="3">
            <a:schemeClr val="accent5"/>
          </a:effectRef>
          <a:fontRef idx="minor">
            <a:schemeClr val="lt1"/>
          </a:fontRef>
        </p:style>
        <p:txBody>
          <a:bodyPr>
            <a:noAutofit/>
          </a:bodyPr>
          <a:lstStyle/>
          <a:p>
            <a:r>
              <a:rPr lang="uk-UA" sz="2200" dirty="0" smtClean="0">
                <a:latin typeface="Times New Roman"/>
                <a:cs typeface="Times New Roman"/>
              </a:rPr>
              <a:t>Определение содержания пылевидных и глинистых частиц </a:t>
            </a:r>
            <a:endParaRPr lang="uk-UA" sz="2200" dirty="0">
              <a:latin typeface="Times New Roman"/>
              <a:cs typeface="Times New Roman"/>
            </a:endParaRPr>
          </a:p>
        </p:txBody>
      </p:sp>
      <p:sp>
        <p:nvSpPr>
          <p:cNvPr id="6" name="Прямоугольник 5"/>
          <p:cNvSpPr/>
          <p:nvPr/>
        </p:nvSpPr>
        <p:spPr>
          <a:xfrm>
            <a:off x="142844" y="500042"/>
            <a:ext cx="7212991" cy="1040285"/>
          </a:xfrm>
          <a:prstGeom prst="rect">
            <a:avLst/>
          </a:prstGeom>
          <a:gradFill>
            <a:gsLst>
              <a:gs pos="0">
                <a:schemeClr val="accent1">
                  <a:tint val="50000"/>
                  <a:satMod val="300000"/>
                  <a:alpha val="7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10000"/>
              </a:lnSpc>
            </a:pPr>
            <a:r>
              <a:rPr lang="bg-BG" sz="1400" b="1" dirty="0" smtClean="0">
                <a:latin typeface="Times New Roman"/>
                <a:cs typeface="Times New Roman"/>
              </a:rPr>
              <a:t>Метод отмучивания</a:t>
            </a:r>
            <a:endParaRPr lang="ru-RU" sz="1400" dirty="0" smtClean="0">
              <a:latin typeface="Times New Roman"/>
              <a:cs typeface="Times New Roman"/>
            </a:endParaRPr>
          </a:p>
          <a:p>
            <a:pPr algn="just">
              <a:lnSpc>
                <a:spcPct val="110000"/>
              </a:lnSpc>
            </a:pPr>
            <a:r>
              <a:rPr lang="ru-RU" sz="1400" dirty="0" smtClean="0">
                <a:latin typeface="Times New Roman"/>
                <a:cs typeface="Times New Roman"/>
              </a:rPr>
              <a:t>Содержание </a:t>
            </a:r>
            <a:r>
              <a:rPr lang="ru-RU" sz="1400" dirty="0">
                <a:latin typeface="Times New Roman"/>
                <a:cs typeface="Times New Roman"/>
              </a:rPr>
              <a:t>пылевидных и глинистых частиц в щебне (гравии) определяют по изменению массы пробы после </a:t>
            </a:r>
            <a:r>
              <a:rPr lang="ru-RU" sz="1400" dirty="0" err="1">
                <a:latin typeface="Times New Roman"/>
                <a:cs typeface="Times New Roman"/>
              </a:rPr>
              <a:t>отмучивания</a:t>
            </a:r>
            <a:r>
              <a:rPr lang="ru-RU" sz="1400" dirty="0">
                <a:latin typeface="Times New Roman"/>
                <a:cs typeface="Times New Roman"/>
              </a:rPr>
              <a:t> пылевидных и глинистых частиц (размер частиц менее 0,05 мм).</a:t>
            </a:r>
          </a:p>
        </p:txBody>
      </p:sp>
      <p:pic>
        <p:nvPicPr>
          <p:cNvPr id="7" name="Изображение 6"/>
          <p:cNvPicPr>
            <a:picLocks noChangeAspect="1"/>
          </p:cNvPicPr>
          <p:nvPr/>
        </p:nvPicPr>
        <p:blipFill>
          <a:blip r:embed="rId2" cstate="print"/>
          <a:stretch>
            <a:fillRect/>
          </a:stretch>
        </p:blipFill>
        <p:spPr>
          <a:xfrm>
            <a:off x="7366701" y="571480"/>
            <a:ext cx="1777300" cy="1071570"/>
          </a:xfrm>
          <a:prstGeom prst="rect">
            <a:avLst/>
          </a:prstGeom>
          <a:scene3d>
            <a:camera prst="orthographicFront"/>
            <a:lightRig rig="threePt" dir="t"/>
          </a:scene3d>
          <a:sp3d>
            <a:bevelT w="165100" prst="coolSlant"/>
          </a:sp3d>
        </p:spPr>
      </p:pic>
      <p:sp>
        <p:nvSpPr>
          <p:cNvPr id="9" name="Прямоугольник 8"/>
          <p:cNvSpPr/>
          <p:nvPr/>
        </p:nvSpPr>
        <p:spPr>
          <a:xfrm>
            <a:off x="0" y="1571613"/>
            <a:ext cx="7358082" cy="954107"/>
          </a:xfrm>
          <a:prstGeom prst="rect">
            <a:avLst/>
          </a:prstGeom>
          <a:gradFill>
            <a:gsLst>
              <a:gs pos="0">
                <a:schemeClr val="accent1">
                  <a:tint val="50000"/>
                  <a:satMod val="300000"/>
                  <a:alpha val="7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400" b="1" dirty="0" smtClean="0">
                <a:latin typeface="Times New Roman"/>
                <a:cs typeface="Times New Roman"/>
              </a:rPr>
              <a:t>Пипеточный метод</a:t>
            </a:r>
          </a:p>
          <a:p>
            <a:pPr algn="just"/>
            <a:r>
              <a:rPr lang="ru-RU" sz="1400" dirty="0" smtClean="0">
                <a:latin typeface="Times New Roman"/>
                <a:cs typeface="Times New Roman"/>
              </a:rPr>
              <a:t>Содержание </a:t>
            </a:r>
            <a:r>
              <a:rPr lang="ru-RU" sz="1400" dirty="0">
                <a:latin typeface="Times New Roman"/>
                <a:cs typeface="Times New Roman"/>
              </a:rPr>
              <a:t>пылевидных и глинистых частиц определяют путем выпаривания </a:t>
            </a:r>
            <a:r>
              <a:rPr lang="ru-RU" sz="1400" dirty="0" smtClean="0">
                <a:latin typeface="Times New Roman"/>
                <a:cs typeface="Times New Roman"/>
              </a:rPr>
              <a:t>отобранной</a:t>
            </a:r>
            <a:r>
              <a:rPr lang="ru-RU" sz="1400" dirty="0">
                <a:latin typeface="Times New Roman"/>
                <a:cs typeface="Times New Roman"/>
              </a:rPr>
              <a:t> </a:t>
            </a:r>
            <a:r>
              <a:rPr lang="ru-RU" sz="1400" dirty="0" smtClean="0">
                <a:latin typeface="Times New Roman"/>
                <a:cs typeface="Times New Roman"/>
              </a:rPr>
              <a:t>пипеткой </a:t>
            </a:r>
            <a:r>
              <a:rPr lang="ru-RU" sz="1400" dirty="0">
                <a:latin typeface="Times New Roman"/>
                <a:cs typeface="Times New Roman"/>
              </a:rPr>
              <a:t>пробы суспензии, </a:t>
            </a:r>
            <a:r>
              <a:rPr lang="ru-RU" sz="1400" dirty="0" smtClean="0">
                <a:latin typeface="Times New Roman"/>
                <a:cs typeface="Times New Roman"/>
              </a:rPr>
              <a:t>полученной </a:t>
            </a:r>
            <a:r>
              <a:rPr lang="ru-RU" sz="1400" dirty="0">
                <a:latin typeface="Times New Roman"/>
                <a:cs typeface="Times New Roman"/>
              </a:rPr>
              <a:t>при промывке щебня (гравия), и взвешивания остатка.</a:t>
            </a:r>
          </a:p>
        </p:txBody>
      </p:sp>
      <p:pic>
        <p:nvPicPr>
          <p:cNvPr id="10" name="Изображение 9"/>
          <p:cNvPicPr>
            <a:picLocks noChangeAspect="1"/>
          </p:cNvPicPr>
          <p:nvPr/>
        </p:nvPicPr>
        <p:blipFill>
          <a:blip r:embed="rId3" cstate="print"/>
          <a:stretch>
            <a:fillRect/>
          </a:stretch>
        </p:blipFill>
        <p:spPr>
          <a:xfrm>
            <a:off x="7383597" y="1714487"/>
            <a:ext cx="1760403" cy="1234419"/>
          </a:xfrm>
          <a:prstGeom prst="rect">
            <a:avLst/>
          </a:prstGeom>
          <a:scene3d>
            <a:camera prst="orthographicFront"/>
            <a:lightRig rig="threePt" dir="t"/>
          </a:scene3d>
          <a:sp3d>
            <a:bevelT w="165100" prst="coolSlant"/>
          </a:sp3d>
        </p:spPr>
      </p:pic>
      <p:sp>
        <p:nvSpPr>
          <p:cNvPr id="12" name="Прямоугольник 11"/>
          <p:cNvSpPr/>
          <p:nvPr/>
        </p:nvSpPr>
        <p:spPr>
          <a:xfrm>
            <a:off x="1" y="2571744"/>
            <a:ext cx="7358082" cy="954107"/>
          </a:xfrm>
          <a:prstGeom prst="rect">
            <a:avLst/>
          </a:prstGeom>
          <a:gradFill>
            <a:gsLst>
              <a:gs pos="0">
                <a:schemeClr val="accent1">
                  <a:tint val="50000"/>
                  <a:satMod val="300000"/>
                  <a:alpha val="7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g-BG" sz="1400" b="1" dirty="0" smtClean="0">
                <a:latin typeface="Times New Roman"/>
                <a:cs typeface="Times New Roman"/>
              </a:rPr>
              <a:t>Метод мокрого просеивания</a:t>
            </a:r>
            <a:endParaRPr lang="ru-RU" sz="1400" dirty="0" smtClean="0">
              <a:latin typeface="Times New Roman"/>
              <a:cs typeface="Times New Roman"/>
            </a:endParaRPr>
          </a:p>
          <a:p>
            <a:r>
              <a:rPr lang="ru-RU" sz="1400" dirty="0" smtClean="0">
                <a:latin typeface="Times New Roman"/>
                <a:cs typeface="Times New Roman"/>
              </a:rPr>
              <a:t>Содержание </a:t>
            </a:r>
            <a:r>
              <a:rPr lang="ru-RU" sz="1400" dirty="0">
                <a:latin typeface="Times New Roman"/>
                <a:cs typeface="Times New Roman"/>
              </a:rPr>
              <a:t>пылевидных и глинистых частиц в щебне (гравии) определяют </a:t>
            </a:r>
            <a:r>
              <a:rPr lang="ru-RU" sz="1400" dirty="0" smtClean="0">
                <a:latin typeface="Times New Roman"/>
                <a:cs typeface="Times New Roman"/>
              </a:rPr>
              <a:t>процеживанием через </a:t>
            </a:r>
            <a:r>
              <a:rPr lang="ru-RU" sz="1400" dirty="0">
                <a:latin typeface="Times New Roman"/>
                <a:cs typeface="Times New Roman"/>
              </a:rPr>
              <a:t>сито суспензии, </a:t>
            </a:r>
            <a:r>
              <a:rPr lang="ru-RU" sz="1400" dirty="0" smtClean="0">
                <a:latin typeface="Times New Roman"/>
                <a:cs typeface="Times New Roman"/>
              </a:rPr>
              <a:t>полученной </a:t>
            </a:r>
            <a:r>
              <a:rPr lang="ru-RU" sz="1400" dirty="0">
                <a:latin typeface="Times New Roman"/>
                <a:cs typeface="Times New Roman"/>
              </a:rPr>
              <a:t>при промывке щебня (гравия), и вычислением разности в массе пробы до и после испытания.</a:t>
            </a:r>
          </a:p>
        </p:txBody>
      </p:sp>
      <p:sp>
        <p:nvSpPr>
          <p:cNvPr id="14" name="Прямоугольник 13"/>
          <p:cNvSpPr/>
          <p:nvPr/>
        </p:nvSpPr>
        <p:spPr>
          <a:xfrm>
            <a:off x="0" y="3571876"/>
            <a:ext cx="7358082" cy="738664"/>
          </a:xfrm>
          <a:prstGeom prst="rect">
            <a:avLst/>
          </a:prstGeom>
          <a:gradFill>
            <a:gsLst>
              <a:gs pos="0">
                <a:schemeClr val="accent1">
                  <a:tint val="50000"/>
                  <a:satMod val="300000"/>
                  <a:alpha val="7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400" b="1" dirty="0" smtClean="0">
                <a:latin typeface="Times New Roman"/>
                <a:cs typeface="Times New Roman"/>
              </a:rPr>
              <a:t>Ускоренный фотоэлектрический метод</a:t>
            </a:r>
          </a:p>
          <a:p>
            <a:r>
              <a:rPr lang="ru-RU" sz="1400" dirty="0" smtClean="0">
                <a:latin typeface="Times New Roman"/>
                <a:cs typeface="Times New Roman"/>
              </a:rPr>
              <a:t>Метод </a:t>
            </a:r>
            <a:r>
              <a:rPr lang="ru-RU" sz="1400" dirty="0">
                <a:latin typeface="Times New Roman"/>
                <a:cs typeface="Times New Roman"/>
              </a:rPr>
              <a:t>основан на сравнении степени прозрачности </a:t>
            </a:r>
            <a:r>
              <a:rPr lang="ru-RU" sz="1400" dirty="0" smtClean="0">
                <a:latin typeface="Times New Roman"/>
                <a:cs typeface="Times New Roman"/>
              </a:rPr>
              <a:t>чистой </a:t>
            </a:r>
            <a:r>
              <a:rPr lang="ru-RU" sz="1400" dirty="0">
                <a:latin typeface="Times New Roman"/>
                <a:cs typeface="Times New Roman"/>
              </a:rPr>
              <a:t>воды и суспензии, </a:t>
            </a:r>
            <a:r>
              <a:rPr lang="ru-RU" sz="1400" dirty="0" smtClean="0">
                <a:latin typeface="Times New Roman"/>
                <a:cs typeface="Times New Roman"/>
              </a:rPr>
              <a:t>полученной при </a:t>
            </a:r>
            <a:r>
              <a:rPr lang="ru-RU" sz="1400" dirty="0">
                <a:latin typeface="Times New Roman"/>
                <a:cs typeface="Times New Roman"/>
              </a:rPr>
              <a:t>промывке щебня (гравия).</a:t>
            </a:r>
          </a:p>
        </p:txBody>
      </p:sp>
      <p:pic>
        <p:nvPicPr>
          <p:cNvPr id="15" name="Изображение 14"/>
          <p:cNvPicPr>
            <a:picLocks noChangeAspect="1"/>
          </p:cNvPicPr>
          <p:nvPr/>
        </p:nvPicPr>
        <p:blipFill>
          <a:blip r:embed="rId4" cstate="print"/>
          <a:stretch>
            <a:fillRect/>
          </a:stretch>
        </p:blipFill>
        <p:spPr>
          <a:xfrm>
            <a:off x="7397949" y="3000371"/>
            <a:ext cx="1746051" cy="1148111"/>
          </a:xfrm>
          <a:prstGeom prst="rect">
            <a:avLst/>
          </a:prstGeom>
          <a:noFill/>
          <a:scene3d>
            <a:camera prst="orthographicFront"/>
            <a:lightRig rig="threePt" dir="t"/>
          </a:scene3d>
          <a:sp3d>
            <a:bevelT w="165100" prst="coolSlant"/>
          </a:sp3d>
        </p:spPr>
      </p:pic>
      <p:sp>
        <p:nvSpPr>
          <p:cNvPr id="16" name="Прямоугольник 15"/>
          <p:cNvSpPr/>
          <p:nvPr/>
        </p:nvSpPr>
        <p:spPr>
          <a:xfrm>
            <a:off x="0" y="4286256"/>
            <a:ext cx="8939471" cy="1600438"/>
          </a:xfrm>
          <a:prstGeom prst="rect">
            <a:avLst/>
          </a:prstGeom>
          <a:gradFill>
            <a:gsLst>
              <a:gs pos="0">
                <a:schemeClr val="accent1">
                  <a:tint val="50000"/>
                  <a:satMod val="300000"/>
                  <a:alpha val="7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400" b="1" dirty="0" smtClean="0">
                <a:latin typeface="Times New Roman"/>
                <a:cs typeface="Times New Roman"/>
              </a:rPr>
              <a:t>Содержание пылевидных и глинистых частиц в РФ</a:t>
            </a:r>
          </a:p>
          <a:p>
            <a:pPr algn="just"/>
            <a:r>
              <a:rPr lang="ru-RU" sz="1400" dirty="0" smtClean="0">
                <a:latin typeface="Times New Roman"/>
                <a:cs typeface="Times New Roman"/>
              </a:rPr>
              <a:t>Количество </a:t>
            </a:r>
            <a:r>
              <a:rPr lang="ru-RU" sz="1400" dirty="0">
                <a:latin typeface="Times New Roman"/>
                <a:cs typeface="Times New Roman"/>
              </a:rPr>
              <a:t>глинистых и </a:t>
            </a:r>
            <a:r>
              <a:rPr lang="ru-RU" sz="1400" dirty="0" smtClean="0">
                <a:latin typeface="Times New Roman"/>
                <a:cs typeface="Times New Roman"/>
              </a:rPr>
              <a:t>пылевидных </a:t>
            </a:r>
            <a:r>
              <a:rPr lang="ru-RU" sz="1400" dirty="0">
                <a:latin typeface="Times New Roman"/>
                <a:cs typeface="Times New Roman"/>
              </a:rPr>
              <a:t>частиц в щебне и гравии  </a:t>
            </a:r>
            <a:r>
              <a:rPr lang="ru-RU" sz="1400" dirty="0" smtClean="0">
                <a:latin typeface="Times New Roman"/>
                <a:cs typeface="Times New Roman"/>
              </a:rPr>
              <a:t>по распоряжению СТО АВТОДОР для устройства верхних слоев покрытий из ЩМА, плотных и </a:t>
            </a:r>
            <a:r>
              <a:rPr lang="ru-RU" sz="1400" dirty="0">
                <a:latin typeface="Times New Roman"/>
                <a:cs typeface="Times New Roman"/>
              </a:rPr>
              <a:t>высокоплотных не должно быть более 0,5 </a:t>
            </a:r>
            <a:r>
              <a:rPr lang="ru-RU" sz="1400" dirty="0" smtClean="0">
                <a:latin typeface="Times New Roman"/>
                <a:cs typeface="Times New Roman"/>
              </a:rPr>
              <a:t>%. Для устройства нижних слоев покрытий следует применять щебень с содержанием пылевидных и глинистых частиц не более 0,8</a:t>
            </a:r>
            <a:r>
              <a:rPr lang="en-US" sz="1400" dirty="0" smtClean="0">
                <a:latin typeface="Times New Roman"/>
                <a:cs typeface="Times New Roman"/>
              </a:rPr>
              <a:t>%</a:t>
            </a:r>
            <a:r>
              <a:rPr lang="ru-RU" sz="1400" dirty="0" smtClean="0">
                <a:latin typeface="Times New Roman"/>
                <a:cs typeface="Times New Roman"/>
              </a:rPr>
              <a:t>. Большее </a:t>
            </a:r>
            <a:r>
              <a:rPr lang="ru-RU" sz="1400" dirty="0">
                <a:latin typeface="Times New Roman"/>
                <a:cs typeface="Times New Roman"/>
              </a:rPr>
              <a:t>содержание глинистых и пылеватых частиц ведет к уменьшению сцепления битума с наполнителем, а также способность глинистых частиц набухать в воде, что сказывается на физико-</a:t>
            </a:r>
            <a:r>
              <a:rPr lang="ru-RU" sz="1400" dirty="0" smtClean="0">
                <a:latin typeface="Times New Roman"/>
                <a:cs typeface="Times New Roman"/>
              </a:rPr>
              <a:t>механических свойствах асфальтобетона.</a:t>
            </a:r>
            <a:endParaRPr lang="ru-RU" sz="1400" dirty="0">
              <a:latin typeface="Times New Roman"/>
              <a:cs typeface="Times New Roman"/>
            </a:endParaRPr>
          </a:p>
        </p:txBody>
      </p:sp>
      <p:sp>
        <p:nvSpPr>
          <p:cNvPr id="19" name="Прямоугольник 18"/>
          <p:cNvSpPr/>
          <p:nvPr/>
        </p:nvSpPr>
        <p:spPr>
          <a:xfrm>
            <a:off x="0" y="5903893"/>
            <a:ext cx="8939471" cy="954107"/>
          </a:xfrm>
          <a:prstGeom prst="rect">
            <a:avLst/>
          </a:prstGeom>
          <a:gradFill>
            <a:gsLst>
              <a:gs pos="0">
                <a:schemeClr val="accent1">
                  <a:tint val="50000"/>
                  <a:satMod val="300000"/>
                  <a:alpha val="7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400" b="1" dirty="0" smtClean="0">
                <a:latin typeface="Times New Roman"/>
                <a:cs typeface="Times New Roman"/>
              </a:rPr>
              <a:t>Содержание пылевидных и глинистых частиц в Европе</a:t>
            </a:r>
          </a:p>
          <a:p>
            <a:pPr algn="just"/>
            <a:r>
              <a:rPr lang="ru-RU" sz="1400" dirty="0" smtClean="0">
                <a:latin typeface="Times New Roman"/>
                <a:cs typeface="Times New Roman"/>
              </a:rPr>
              <a:t>В Германии количество глинистых и пылевидных частиц</a:t>
            </a:r>
            <a:r>
              <a:rPr lang="en-US" sz="1400" dirty="0" smtClean="0">
                <a:latin typeface="Times New Roman"/>
                <a:cs typeface="Times New Roman"/>
              </a:rPr>
              <a:t> (</a:t>
            </a:r>
            <a:r>
              <a:rPr lang="ru-RU" sz="1400" dirty="0" smtClean="0">
                <a:latin typeface="Times New Roman"/>
                <a:cs typeface="Times New Roman"/>
              </a:rPr>
              <a:t>содержание мелочи в зернистых фракциях) определяется по стандарту </a:t>
            </a:r>
            <a:r>
              <a:rPr lang="en-US" sz="1400" dirty="0" smtClean="0">
                <a:latin typeface="Times New Roman"/>
                <a:cs typeface="Times New Roman"/>
              </a:rPr>
              <a:t>DIN EN 933-1 </a:t>
            </a:r>
            <a:r>
              <a:rPr lang="ru-RU" sz="1400" dirty="0" smtClean="0">
                <a:latin typeface="Times New Roman"/>
                <a:cs typeface="Times New Roman"/>
              </a:rPr>
              <a:t> в соответствии с требованиями </a:t>
            </a:r>
            <a:r>
              <a:rPr lang="en-US" sz="1400" dirty="0" smtClean="0">
                <a:latin typeface="Times New Roman"/>
                <a:cs typeface="Times New Roman"/>
              </a:rPr>
              <a:t>TL </a:t>
            </a:r>
            <a:r>
              <a:rPr lang="en-US" sz="1400" dirty="0" err="1" smtClean="0">
                <a:latin typeface="Times New Roman"/>
                <a:cs typeface="Times New Roman"/>
              </a:rPr>
              <a:t>Gestein-StB</a:t>
            </a:r>
            <a:r>
              <a:rPr lang="en-US" sz="1400" dirty="0" smtClean="0">
                <a:latin typeface="Times New Roman"/>
                <a:cs typeface="Times New Roman"/>
              </a:rPr>
              <a:t> 04</a:t>
            </a:r>
            <a:r>
              <a:rPr lang="ru-RU" sz="1400" dirty="0" smtClean="0">
                <a:latin typeface="Times New Roman"/>
                <a:cs typeface="Times New Roman"/>
              </a:rPr>
              <a:t> для устройства верхних слоев покрытий должно быть не более 2</a:t>
            </a:r>
            <a:r>
              <a:rPr lang="en-US" sz="1400" dirty="0" smtClean="0">
                <a:latin typeface="Times New Roman"/>
                <a:cs typeface="Times New Roman"/>
              </a:rPr>
              <a:t>%</a:t>
            </a:r>
            <a:r>
              <a:rPr lang="ru-RU" sz="1400" dirty="0" smtClean="0">
                <a:latin typeface="Times New Roman"/>
                <a:cs typeface="Times New Roman"/>
              </a:rPr>
              <a:t>. </a:t>
            </a:r>
            <a:endParaRPr lang="ru-RU" sz="1400" dirty="0">
              <a:latin typeface="Times New Roman"/>
              <a:cs typeface="Times New Roman"/>
            </a:endParaRPr>
          </a:p>
        </p:txBody>
      </p:sp>
    </p:spTree>
    <p:extLst>
      <p:ext uri="{BB962C8B-B14F-4D97-AF65-F5344CB8AC3E}">
        <p14:creationId xmlns:p14="http://schemas.microsoft.com/office/powerpoint/2010/main" xmlns="" val="2987854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4"/>
            <a:ext cx="8229600" cy="424895"/>
          </a:xfrm>
        </p:spPr>
        <p:style>
          <a:lnRef idx="0">
            <a:schemeClr val="accent5"/>
          </a:lnRef>
          <a:fillRef idx="3">
            <a:schemeClr val="accent5"/>
          </a:fillRef>
          <a:effectRef idx="3">
            <a:schemeClr val="accent5"/>
          </a:effectRef>
          <a:fontRef idx="minor">
            <a:schemeClr val="lt1"/>
          </a:fontRef>
        </p:style>
        <p:txBody>
          <a:bodyPr>
            <a:noAutofit/>
          </a:bodyPr>
          <a:lstStyle/>
          <a:p>
            <a:r>
              <a:rPr lang="uk-UA" sz="2200" dirty="0" smtClean="0">
                <a:latin typeface="Times New Roman"/>
                <a:cs typeface="Times New Roman"/>
              </a:rPr>
              <a:t>Виды песка и его применение в дорожном строительстве</a:t>
            </a:r>
            <a:endParaRPr lang="uk-UA" sz="2200" dirty="0">
              <a:latin typeface="Times New Roman"/>
              <a:cs typeface="Times New Roman"/>
            </a:endParaRPr>
          </a:p>
        </p:txBody>
      </p:sp>
      <p:sp>
        <p:nvSpPr>
          <p:cNvPr id="5" name="Название 1"/>
          <p:cNvSpPr txBox="1">
            <a:spLocks/>
          </p:cNvSpPr>
          <p:nvPr/>
        </p:nvSpPr>
        <p:spPr>
          <a:xfrm>
            <a:off x="457200" y="569499"/>
            <a:ext cx="8229600" cy="56452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uk-UA" sz="1400" b="1" dirty="0" smtClean="0">
                <a:latin typeface="Times New Roman"/>
                <a:cs typeface="Times New Roman"/>
              </a:rPr>
              <a:t>Песок</a:t>
            </a:r>
            <a:r>
              <a:rPr lang="uk-UA" sz="1400" dirty="0" smtClean="0">
                <a:latin typeface="Times New Roman"/>
                <a:cs typeface="Times New Roman"/>
              </a:rPr>
              <a:t> </a:t>
            </a:r>
            <a:r>
              <a:rPr lang="ru-RU" sz="1400" dirty="0" smtClean="0">
                <a:latin typeface="Times New Roman"/>
                <a:cs typeface="Times New Roman"/>
              </a:rPr>
              <a:t>–</a:t>
            </a:r>
            <a:r>
              <a:rPr lang="uk-UA" sz="1400" dirty="0" smtClean="0">
                <a:latin typeface="Times New Roman"/>
                <a:cs typeface="Times New Roman"/>
              </a:rPr>
              <a:t> осадочная горная порода, а также искусственный материла, состоящий из зерен горных пород. Очень часто состоит из почти чистого минерала кварца (вещество </a:t>
            </a:r>
            <a:r>
              <a:rPr lang="ru-RU" sz="1400" dirty="0" smtClean="0">
                <a:latin typeface="Times New Roman"/>
                <a:cs typeface="Times New Roman"/>
              </a:rPr>
              <a:t>–</a:t>
            </a:r>
            <a:r>
              <a:rPr lang="uk-UA" sz="1400" dirty="0" smtClean="0">
                <a:latin typeface="Times New Roman"/>
                <a:cs typeface="Times New Roman"/>
              </a:rPr>
              <a:t> диоксид кремния).</a:t>
            </a:r>
            <a:endParaRPr lang="uk-UA" sz="1400" dirty="0">
              <a:latin typeface="Times New Roman"/>
              <a:cs typeface="Times New Roman"/>
            </a:endParaRPr>
          </a:p>
        </p:txBody>
      </p:sp>
      <p:sp>
        <p:nvSpPr>
          <p:cNvPr id="6" name="Открывающая квадратная скобка 5"/>
          <p:cNvSpPr/>
          <p:nvPr/>
        </p:nvSpPr>
        <p:spPr>
          <a:xfrm rot="5400000">
            <a:off x="4156662" y="-1321695"/>
            <a:ext cx="304800" cy="5216234"/>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ru-RU"/>
          </a:p>
        </p:txBody>
      </p:sp>
      <p:sp>
        <p:nvSpPr>
          <p:cNvPr id="8" name="Название 1"/>
          <p:cNvSpPr txBox="1">
            <a:spLocks/>
          </p:cNvSpPr>
          <p:nvPr/>
        </p:nvSpPr>
        <p:spPr>
          <a:xfrm>
            <a:off x="457200" y="1448777"/>
            <a:ext cx="2384064" cy="1203450"/>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uk-UA" sz="1400" b="1" dirty="0" smtClean="0">
                <a:latin typeface="Times New Roman"/>
                <a:cs typeface="Times New Roman"/>
              </a:rPr>
              <a:t>Природный песок </a:t>
            </a:r>
            <a:r>
              <a:rPr lang="ru-RU" sz="1400" dirty="0" smtClean="0">
                <a:latin typeface="Times New Roman"/>
                <a:cs typeface="Times New Roman"/>
              </a:rPr>
              <a:t>–</a:t>
            </a:r>
            <a:r>
              <a:rPr lang="uk-UA" sz="1400" dirty="0" smtClean="0">
                <a:latin typeface="Times New Roman"/>
                <a:cs typeface="Times New Roman"/>
              </a:rPr>
              <a:t> рыхлая смесь зерен крупностью до 5 мм </a:t>
            </a:r>
            <a:r>
              <a:rPr lang="ru-RU" sz="1400" dirty="0">
                <a:latin typeface="Times New Roman"/>
                <a:cs typeface="Times New Roman"/>
              </a:rPr>
              <a:t>образовавшаяся в результате разрушения твёрдых </a:t>
            </a:r>
            <a:r>
              <a:rPr lang="ru-RU" sz="1400" dirty="0" smtClean="0">
                <a:latin typeface="Times New Roman"/>
                <a:cs typeface="Times New Roman"/>
              </a:rPr>
              <a:t>горных пород</a:t>
            </a:r>
            <a:endParaRPr lang="uk-UA" sz="1400" dirty="0">
              <a:latin typeface="Times New Roman"/>
              <a:cs typeface="Times New Roman"/>
            </a:endParaRPr>
          </a:p>
        </p:txBody>
      </p:sp>
      <p:sp>
        <p:nvSpPr>
          <p:cNvPr id="9" name="Название 1"/>
          <p:cNvSpPr txBox="1">
            <a:spLocks/>
          </p:cNvSpPr>
          <p:nvPr/>
        </p:nvSpPr>
        <p:spPr>
          <a:xfrm>
            <a:off x="5725147" y="1448778"/>
            <a:ext cx="2384064" cy="1203450"/>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uk-UA" sz="1400" b="1" dirty="0" smtClean="0">
                <a:latin typeface="Times New Roman"/>
                <a:cs typeface="Times New Roman"/>
              </a:rPr>
              <a:t>Искусственный песок </a:t>
            </a:r>
            <a:r>
              <a:rPr lang="ru-RU" sz="1400" dirty="0" smtClean="0">
                <a:latin typeface="Times New Roman"/>
                <a:cs typeface="Times New Roman"/>
              </a:rPr>
              <a:t>– </a:t>
            </a:r>
            <a:r>
              <a:rPr lang="uk-UA" sz="1400" dirty="0">
                <a:latin typeface="Times New Roman"/>
                <a:cs typeface="Times New Roman"/>
              </a:rPr>
              <a:t>рыхлая смесь </a:t>
            </a:r>
            <a:r>
              <a:rPr lang="uk-UA" sz="1400" dirty="0" smtClean="0">
                <a:latin typeface="Times New Roman"/>
                <a:cs typeface="Times New Roman"/>
              </a:rPr>
              <a:t>зерен, получаемая дроблением твердых и плотных горных пород.  </a:t>
            </a:r>
            <a:endParaRPr lang="uk-UA" sz="1400" dirty="0">
              <a:latin typeface="Times New Roman"/>
              <a:cs typeface="Times New Roman"/>
            </a:endParaRPr>
          </a:p>
        </p:txBody>
      </p:sp>
      <p:sp>
        <p:nvSpPr>
          <p:cNvPr id="10" name="Название 1"/>
          <p:cNvSpPr txBox="1">
            <a:spLocks/>
          </p:cNvSpPr>
          <p:nvPr/>
        </p:nvSpPr>
        <p:spPr>
          <a:xfrm>
            <a:off x="457200" y="2800374"/>
            <a:ext cx="8229600" cy="295507"/>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uk-UA" sz="2200" dirty="0" smtClean="0">
                <a:latin typeface="Times New Roman"/>
                <a:cs typeface="Times New Roman"/>
              </a:rPr>
              <a:t>Виды песка</a:t>
            </a:r>
            <a:endParaRPr lang="uk-UA" sz="2200" dirty="0">
              <a:latin typeface="Times New Roman"/>
              <a:cs typeface="Times New Roman"/>
            </a:endParaRPr>
          </a:p>
        </p:txBody>
      </p:sp>
      <p:cxnSp>
        <p:nvCxnSpPr>
          <p:cNvPr id="12" name="Прямая со стрелкой 11"/>
          <p:cNvCxnSpPr/>
          <p:nvPr/>
        </p:nvCxnSpPr>
        <p:spPr>
          <a:xfrm flipH="1">
            <a:off x="1247360" y="3095881"/>
            <a:ext cx="185852" cy="2381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Название 1"/>
          <p:cNvSpPr txBox="1">
            <a:spLocks/>
          </p:cNvSpPr>
          <p:nvPr/>
        </p:nvSpPr>
        <p:spPr>
          <a:xfrm>
            <a:off x="89821" y="3334027"/>
            <a:ext cx="1783063" cy="1665624"/>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uk-UA" sz="1000" b="1" dirty="0" smtClean="0">
                <a:latin typeface="Times New Roman"/>
                <a:cs typeface="Times New Roman"/>
              </a:rPr>
              <a:t>Речной песок</a:t>
            </a:r>
            <a:r>
              <a:rPr lang="uk-UA" sz="1000" dirty="0" smtClean="0">
                <a:latin typeface="Times New Roman"/>
                <a:cs typeface="Times New Roman"/>
              </a:rPr>
              <a:t> </a:t>
            </a:r>
            <a:r>
              <a:rPr lang="ru-RU" sz="1000" dirty="0" smtClean="0">
                <a:latin typeface="Times New Roman"/>
                <a:cs typeface="Times New Roman"/>
              </a:rPr>
              <a:t>— </a:t>
            </a:r>
            <a:r>
              <a:rPr lang="ru-RU" sz="1000" dirty="0">
                <a:latin typeface="Times New Roman"/>
                <a:cs typeface="Times New Roman"/>
              </a:rPr>
              <a:t>это строительный песок, добытый из русла рек, отличающийся высокой степенью очистки и отсутствием посторонних включений, глинистых примесей и камушков.</a:t>
            </a:r>
            <a:r>
              <a:rPr lang="uk-UA" sz="1000" dirty="0" smtClean="0">
                <a:latin typeface="Times New Roman"/>
                <a:cs typeface="Times New Roman"/>
              </a:rPr>
              <a:t> </a:t>
            </a:r>
            <a:endParaRPr lang="uk-UA" sz="1000" dirty="0">
              <a:latin typeface="Times New Roman"/>
              <a:cs typeface="Times New Roman"/>
            </a:endParaRPr>
          </a:p>
        </p:txBody>
      </p:sp>
      <p:pic>
        <p:nvPicPr>
          <p:cNvPr id="15" name="Изображение 14"/>
          <p:cNvPicPr>
            <a:picLocks noChangeAspect="1"/>
          </p:cNvPicPr>
          <p:nvPr/>
        </p:nvPicPr>
        <p:blipFill>
          <a:blip r:embed="rId2" cstate="print"/>
          <a:stretch>
            <a:fillRect/>
          </a:stretch>
        </p:blipFill>
        <p:spPr>
          <a:xfrm>
            <a:off x="89821" y="5096522"/>
            <a:ext cx="1671944" cy="1049187"/>
          </a:xfrm>
          <a:prstGeom prst="rect">
            <a:avLst/>
          </a:prstGeom>
        </p:spPr>
      </p:pic>
      <p:sp>
        <p:nvSpPr>
          <p:cNvPr id="16" name="Прямоугольник 15"/>
          <p:cNvSpPr/>
          <p:nvPr/>
        </p:nvSpPr>
        <p:spPr>
          <a:xfrm>
            <a:off x="139825" y="6151666"/>
            <a:ext cx="9100305" cy="646331"/>
          </a:xfrm>
          <a:prstGeom prst="rect">
            <a:avLst/>
          </a:prstGeom>
        </p:spPr>
        <p:txBody>
          <a:bodyPr wrap="square">
            <a:spAutoFit/>
          </a:bodyPr>
          <a:lstStyle/>
          <a:p>
            <a:r>
              <a:rPr lang="ru-RU" sz="1200" dirty="0">
                <a:latin typeface="Times New Roman"/>
                <a:cs typeface="Times New Roman"/>
              </a:rPr>
              <a:t>Широко используется в составе строительных материалов, для намывки участков </a:t>
            </a:r>
            <a:r>
              <a:rPr lang="ru-RU" sz="1200" dirty="0" smtClean="0">
                <a:latin typeface="Times New Roman"/>
                <a:cs typeface="Times New Roman"/>
              </a:rPr>
              <a:t>под строительство, </a:t>
            </a:r>
            <a:r>
              <a:rPr lang="ru-RU" sz="1200" dirty="0">
                <a:latin typeface="Times New Roman"/>
                <a:cs typeface="Times New Roman"/>
              </a:rPr>
              <a:t>для пескоструйной обработки, при возведении дорог, насыпей, в жилищном строительстве для обратной засыпки, при благоустройстве дворовых территорий, при производстве раствора для кладки, штукатурных и фундаментных работ, используется для бетонного производства.</a:t>
            </a:r>
            <a:r>
              <a:rPr lang="ru-RU" sz="1200" dirty="0" smtClean="0">
                <a:latin typeface="Times New Roman"/>
                <a:cs typeface="Times New Roman"/>
              </a:rPr>
              <a:t> </a:t>
            </a:r>
            <a:endParaRPr lang="ru-RU" sz="1200" dirty="0">
              <a:latin typeface="Times New Roman"/>
              <a:cs typeface="Times New Roman"/>
            </a:endParaRPr>
          </a:p>
        </p:txBody>
      </p:sp>
      <p:cxnSp>
        <p:nvCxnSpPr>
          <p:cNvPr id="21" name="Прямая со стрелкой 20"/>
          <p:cNvCxnSpPr/>
          <p:nvPr/>
        </p:nvCxnSpPr>
        <p:spPr>
          <a:xfrm>
            <a:off x="3117365" y="3095881"/>
            <a:ext cx="11652" cy="2381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Название 1"/>
          <p:cNvSpPr txBox="1">
            <a:spLocks/>
          </p:cNvSpPr>
          <p:nvPr/>
        </p:nvSpPr>
        <p:spPr>
          <a:xfrm>
            <a:off x="2097660" y="3334027"/>
            <a:ext cx="1783063" cy="1665624"/>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ru-RU" sz="1000" b="1" dirty="0">
                <a:latin typeface="Times New Roman"/>
                <a:cs typeface="Times New Roman"/>
              </a:rPr>
              <a:t>Карьерный мытый песок</a:t>
            </a:r>
            <a:r>
              <a:rPr lang="ru-RU" sz="1000" dirty="0">
                <a:latin typeface="Times New Roman"/>
                <a:cs typeface="Times New Roman"/>
              </a:rPr>
              <a:t> — это песок, добытый в карьере путём промывки большим количеством воды, в результате чего из него вымывается глина и пылевидные частицы.</a:t>
            </a:r>
            <a:endParaRPr lang="uk-UA" sz="1000" dirty="0">
              <a:latin typeface="Times New Roman"/>
              <a:cs typeface="Times New Roman"/>
            </a:endParaRPr>
          </a:p>
        </p:txBody>
      </p:sp>
      <p:pic>
        <p:nvPicPr>
          <p:cNvPr id="24" name="Изображение 23"/>
          <p:cNvPicPr>
            <a:picLocks noChangeAspect="1"/>
          </p:cNvPicPr>
          <p:nvPr/>
        </p:nvPicPr>
        <p:blipFill>
          <a:blip r:embed="rId3" cstate="print"/>
          <a:stretch>
            <a:fillRect/>
          </a:stretch>
        </p:blipFill>
        <p:spPr>
          <a:xfrm>
            <a:off x="2097660" y="5070617"/>
            <a:ext cx="1783063" cy="1055144"/>
          </a:xfrm>
          <a:prstGeom prst="rect">
            <a:avLst/>
          </a:prstGeom>
        </p:spPr>
      </p:pic>
      <p:cxnSp>
        <p:nvCxnSpPr>
          <p:cNvPr id="25" name="Прямая со стрелкой 24"/>
          <p:cNvCxnSpPr/>
          <p:nvPr/>
        </p:nvCxnSpPr>
        <p:spPr>
          <a:xfrm>
            <a:off x="5226487" y="3095881"/>
            <a:ext cx="11652" cy="2518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Название 1"/>
          <p:cNvSpPr txBox="1">
            <a:spLocks/>
          </p:cNvSpPr>
          <p:nvPr/>
        </p:nvSpPr>
        <p:spPr>
          <a:xfrm>
            <a:off x="4093355" y="3324251"/>
            <a:ext cx="2191094" cy="1665623"/>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ru-RU" sz="1000" b="1" dirty="0">
                <a:latin typeface="Times New Roman"/>
                <a:cs typeface="Times New Roman"/>
              </a:rPr>
              <a:t>Карьерный сеяный песок</a:t>
            </a:r>
            <a:r>
              <a:rPr lang="ru-RU" sz="1000" dirty="0">
                <a:latin typeface="Times New Roman"/>
                <a:cs typeface="Times New Roman"/>
              </a:rPr>
              <a:t> </a:t>
            </a:r>
            <a:r>
              <a:rPr lang="ru-RU" sz="1000" dirty="0" smtClean="0">
                <a:latin typeface="Times New Roman"/>
                <a:cs typeface="Times New Roman"/>
              </a:rPr>
              <a:t>—</a:t>
            </a:r>
            <a:r>
              <a:rPr lang="en-US" sz="1000" dirty="0" smtClean="0">
                <a:latin typeface="Times New Roman"/>
                <a:cs typeface="Times New Roman"/>
              </a:rPr>
              <a:t> </a:t>
            </a:r>
            <a:r>
              <a:rPr lang="ru-RU" sz="1000" dirty="0" smtClean="0">
                <a:latin typeface="Times New Roman"/>
                <a:cs typeface="Times New Roman"/>
              </a:rPr>
              <a:t>это </a:t>
            </a:r>
            <a:r>
              <a:rPr lang="ru-RU" sz="1000" dirty="0">
                <a:latin typeface="Times New Roman"/>
                <a:cs typeface="Times New Roman"/>
              </a:rPr>
              <a:t>добытый в карьере просеянный песок, очищенный от камней и больших фракций. Карьерный сеяный песок широко применяется при производстве раствора для кладки, штукатурных и фундаментных работ. А также в приготовлении асфальтобетонных смесей.</a:t>
            </a:r>
            <a:endParaRPr lang="uk-UA" sz="1000" dirty="0">
              <a:latin typeface="Times New Roman"/>
              <a:cs typeface="Times New Roman"/>
            </a:endParaRPr>
          </a:p>
        </p:txBody>
      </p:sp>
      <p:pic>
        <p:nvPicPr>
          <p:cNvPr id="27" name="Изображение 26"/>
          <p:cNvPicPr>
            <a:picLocks noChangeAspect="1"/>
          </p:cNvPicPr>
          <p:nvPr/>
        </p:nvPicPr>
        <p:blipFill>
          <a:blip r:embed="rId4" cstate="print"/>
          <a:stretch>
            <a:fillRect/>
          </a:stretch>
        </p:blipFill>
        <p:spPr>
          <a:xfrm>
            <a:off x="4165341" y="5070617"/>
            <a:ext cx="2021934" cy="1081049"/>
          </a:xfrm>
          <a:prstGeom prst="rect">
            <a:avLst/>
          </a:prstGeom>
        </p:spPr>
      </p:pic>
      <p:cxnSp>
        <p:nvCxnSpPr>
          <p:cNvPr id="29" name="Прямая со стрелкой 28"/>
          <p:cNvCxnSpPr/>
          <p:nvPr/>
        </p:nvCxnSpPr>
        <p:spPr>
          <a:xfrm>
            <a:off x="7503706" y="3095881"/>
            <a:ext cx="256476" cy="2381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Название 1"/>
          <p:cNvSpPr txBox="1">
            <a:spLocks/>
          </p:cNvSpPr>
          <p:nvPr/>
        </p:nvSpPr>
        <p:spPr>
          <a:xfrm>
            <a:off x="6479905" y="3334026"/>
            <a:ext cx="2560553" cy="1692987"/>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ru-RU" sz="1000" b="1" dirty="0">
                <a:latin typeface="Times New Roman"/>
                <a:cs typeface="Times New Roman"/>
              </a:rPr>
              <a:t>Строительный песок</a:t>
            </a:r>
            <a:r>
              <a:rPr lang="ru-RU" sz="1000" dirty="0" smtClean="0">
                <a:latin typeface="Times New Roman"/>
                <a:cs typeface="Times New Roman"/>
              </a:rPr>
              <a:t>— </a:t>
            </a:r>
            <a:r>
              <a:rPr lang="ru-RU" sz="1000" dirty="0">
                <a:latin typeface="Times New Roman"/>
                <a:cs typeface="Times New Roman"/>
              </a:rPr>
              <a:t>Согласно ГОСТ 8736-93 строительный песок — это неорганический сыпучий материал с крупностью зёрен </a:t>
            </a:r>
            <a:r>
              <a:rPr lang="ru-RU" sz="1000" dirty="0" smtClean="0">
                <a:latin typeface="Times New Roman"/>
                <a:cs typeface="Times New Roman"/>
              </a:rPr>
              <a:t>до</a:t>
            </a:r>
            <a:r>
              <a:rPr lang="en-US" sz="1000" dirty="0" smtClean="0">
                <a:latin typeface="Times New Roman"/>
                <a:cs typeface="Times New Roman"/>
              </a:rPr>
              <a:t> </a:t>
            </a:r>
            <a:r>
              <a:rPr lang="ru-RU" sz="1000" dirty="0" smtClean="0">
                <a:latin typeface="Times New Roman"/>
                <a:cs typeface="Times New Roman"/>
              </a:rPr>
              <a:t>5</a:t>
            </a:r>
            <a:r>
              <a:rPr lang="ru-RU" sz="1000" dirty="0">
                <a:latin typeface="Times New Roman"/>
                <a:cs typeface="Times New Roman"/>
              </a:rPr>
              <a:t> мм, образовавшийся в результате естественного разрушения скальных горных пород и получаемый при разработке песчаных и песчано-гравийных месторождений без использования или с использованием специального обогатительного оборудования.</a:t>
            </a:r>
            <a:endParaRPr lang="uk-UA" sz="1000" dirty="0">
              <a:latin typeface="Times New Roman"/>
              <a:cs typeface="Times New Roman"/>
            </a:endParaRPr>
          </a:p>
        </p:txBody>
      </p:sp>
      <p:pic>
        <p:nvPicPr>
          <p:cNvPr id="35" name="Изображение 34"/>
          <p:cNvPicPr>
            <a:picLocks noChangeAspect="1"/>
          </p:cNvPicPr>
          <p:nvPr/>
        </p:nvPicPr>
        <p:blipFill>
          <a:blip r:embed="rId5" cstate="print"/>
          <a:stretch>
            <a:fillRect/>
          </a:stretch>
        </p:blipFill>
        <p:spPr>
          <a:xfrm>
            <a:off x="6737235" y="5070617"/>
            <a:ext cx="1949565" cy="1147438"/>
          </a:xfrm>
          <a:prstGeom prst="rect">
            <a:avLst/>
          </a:prstGeom>
        </p:spPr>
      </p:pic>
    </p:spTree>
    <p:extLst>
      <p:ext uri="{BB962C8B-B14F-4D97-AF65-F5344CB8AC3E}">
        <p14:creationId xmlns:p14="http://schemas.microsoft.com/office/powerpoint/2010/main" xmlns="" val="2033170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4"/>
            <a:ext cx="8229600" cy="472896"/>
          </a:xfrm>
        </p:spPr>
        <p:style>
          <a:lnRef idx="0">
            <a:schemeClr val="accent5"/>
          </a:lnRef>
          <a:fillRef idx="3">
            <a:schemeClr val="accent5"/>
          </a:fillRef>
          <a:effectRef idx="3">
            <a:schemeClr val="accent5"/>
          </a:effectRef>
          <a:fontRef idx="minor">
            <a:schemeClr val="lt1"/>
          </a:fontRef>
        </p:style>
        <p:txBody>
          <a:bodyPr>
            <a:noAutofit/>
          </a:bodyPr>
          <a:lstStyle/>
          <a:p>
            <a:r>
              <a:rPr lang="ru-RU" sz="2200" dirty="0" smtClean="0">
                <a:latin typeface="Times New Roman"/>
                <a:cs typeface="Times New Roman"/>
              </a:rPr>
              <a:t>Классификация песка по способу получения</a:t>
            </a:r>
            <a:endParaRPr lang="ru-RU" sz="2200" dirty="0">
              <a:latin typeface="Times New Roman"/>
              <a:cs typeface="Times New Roman"/>
            </a:endParaRPr>
          </a:p>
        </p:txBody>
      </p:sp>
      <p:cxnSp>
        <p:nvCxnSpPr>
          <p:cNvPr id="7" name="Прямая со стрелкой 6"/>
          <p:cNvCxnSpPr/>
          <p:nvPr/>
        </p:nvCxnSpPr>
        <p:spPr>
          <a:xfrm flipH="1">
            <a:off x="862256" y="524290"/>
            <a:ext cx="302955" cy="466035"/>
          </a:xfrm>
          <a:prstGeom prst="straightConnector1">
            <a:avLst/>
          </a:prstGeom>
          <a:ln w="31750">
            <a:solidFill>
              <a:srgbClr val="00B0F0"/>
            </a:solidFill>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8" name="Название 1"/>
          <p:cNvSpPr txBox="1">
            <a:spLocks/>
          </p:cNvSpPr>
          <p:nvPr/>
        </p:nvSpPr>
        <p:spPr>
          <a:xfrm>
            <a:off x="82948" y="990323"/>
            <a:ext cx="1558616" cy="2889420"/>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uk-UA" sz="1000" b="1" dirty="0" smtClean="0">
                <a:latin typeface="Times New Roman"/>
                <a:cs typeface="Times New Roman"/>
              </a:rPr>
              <a:t>Песок из отсевов дробления </a:t>
            </a:r>
            <a:r>
              <a:rPr lang="uk-UA" sz="1000" dirty="0" smtClean="0">
                <a:latin typeface="Times New Roman"/>
                <a:cs typeface="Times New Roman"/>
              </a:rPr>
              <a:t> </a:t>
            </a:r>
            <a:r>
              <a:rPr lang="ru-RU" sz="1000" dirty="0" smtClean="0">
                <a:latin typeface="Times New Roman"/>
                <a:cs typeface="Times New Roman"/>
              </a:rPr>
              <a:t>—  Неорганический сыпучий материал </a:t>
            </a:r>
            <a:r>
              <a:rPr lang="ru-RU" sz="1000" dirty="0">
                <a:latin typeface="Times New Roman"/>
                <a:cs typeface="Times New Roman"/>
              </a:rPr>
              <a:t>с крупностью зерен до 5 мм, </a:t>
            </a:r>
            <a:r>
              <a:rPr lang="ru-RU" sz="1000" dirty="0" smtClean="0">
                <a:latin typeface="Times New Roman"/>
                <a:cs typeface="Times New Roman"/>
              </a:rPr>
              <a:t>полученный при </a:t>
            </a:r>
            <a:r>
              <a:rPr lang="ru-RU" sz="1000" dirty="0">
                <a:latin typeface="Times New Roman"/>
                <a:cs typeface="Times New Roman"/>
              </a:rPr>
              <a:t>производстве щебня. </a:t>
            </a:r>
          </a:p>
          <a:p>
            <a:r>
              <a:rPr lang="uk-UA" sz="1000" dirty="0" smtClean="0">
                <a:latin typeface="Times New Roman"/>
                <a:cs typeface="Times New Roman"/>
              </a:rPr>
              <a:t> </a:t>
            </a:r>
            <a:endParaRPr lang="uk-UA" sz="1000" dirty="0">
              <a:latin typeface="Times New Roman"/>
              <a:cs typeface="Times New Roman"/>
            </a:endParaRPr>
          </a:p>
        </p:txBody>
      </p:sp>
      <p:cxnSp>
        <p:nvCxnSpPr>
          <p:cNvPr id="6" name="Прямая со стрелкой 5"/>
          <p:cNvCxnSpPr/>
          <p:nvPr/>
        </p:nvCxnSpPr>
        <p:spPr>
          <a:xfrm>
            <a:off x="2610075" y="524290"/>
            <a:ext cx="0" cy="466035"/>
          </a:xfrm>
          <a:prstGeom prst="straightConnector1">
            <a:avLst/>
          </a:prstGeom>
          <a:ln w="31750">
            <a:solidFill>
              <a:srgbClr val="00B0F0"/>
            </a:solidFill>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9" name="Название 1"/>
          <p:cNvSpPr txBox="1">
            <a:spLocks/>
          </p:cNvSpPr>
          <p:nvPr/>
        </p:nvSpPr>
        <p:spPr>
          <a:xfrm>
            <a:off x="1804089" y="990323"/>
            <a:ext cx="1611972" cy="2889420"/>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uk-UA" sz="1000" b="1" dirty="0" smtClean="0">
                <a:latin typeface="Times New Roman"/>
                <a:cs typeface="Times New Roman"/>
              </a:rPr>
              <a:t>Обогащенный песок из отсевов дробления </a:t>
            </a:r>
            <a:r>
              <a:rPr lang="uk-UA" sz="1000" dirty="0" smtClean="0">
                <a:latin typeface="Times New Roman"/>
                <a:cs typeface="Times New Roman"/>
              </a:rPr>
              <a:t> </a:t>
            </a:r>
            <a:r>
              <a:rPr lang="ru-RU" sz="1000" dirty="0" smtClean="0">
                <a:latin typeface="Times New Roman"/>
                <a:cs typeface="Times New Roman"/>
              </a:rPr>
              <a:t>—Неорганический сыпучий </a:t>
            </a:r>
            <a:r>
              <a:rPr lang="ru-RU" sz="1000" dirty="0">
                <a:latin typeface="Times New Roman"/>
                <a:cs typeface="Times New Roman"/>
              </a:rPr>
              <a:t>материал с крупностью зерен до 5 мм, улучшенным зерновым составом и меньшим содержанием зерен слабых пород и пылевидных и глинистых частиц, </a:t>
            </a:r>
            <a:r>
              <a:rPr lang="ru-RU" sz="1000" dirty="0" smtClean="0">
                <a:latin typeface="Times New Roman"/>
                <a:cs typeface="Times New Roman"/>
              </a:rPr>
              <a:t>полученный </a:t>
            </a:r>
            <a:r>
              <a:rPr lang="ru-RU" sz="1000" dirty="0">
                <a:latin typeface="Times New Roman"/>
                <a:cs typeface="Times New Roman"/>
              </a:rPr>
              <a:t>с использованием специального оборудования. </a:t>
            </a:r>
          </a:p>
          <a:p>
            <a:r>
              <a:rPr lang="uk-UA" sz="1000" dirty="0" smtClean="0">
                <a:latin typeface="Times New Roman"/>
                <a:cs typeface="Times New Roman"/>
              </a:rPr>
              <a:t> </a:t>
            </a:r>
            <a:endParaRPr lang="uk-UA" sz="1000" dirty="0">
              <a:latin typeface="Times New Roman"/>
              <a:cs typeface="Times New Roman"/>
            </a:endParaRPr>
          </a:p>
        </p:txBody>
      </p:sp>
      <p:cxnSp>
        <p:nvCxnSpPr>
          <p:cNvPr id="10" name="Прямая со стрелкой 9"/>
          <p:cNvCxnSpPr/>
          <p:nvPr/>
        </p:nvCxnSpPr>
        <p:spPr>
          <a:xfrm>
            <a:off x="4463685" y="527103"/>
            <a:ext cx="0" cy="466035"/>
          </a:xfrm>
          <a:prstGeom prst="straightConnector1">
            <a:avLst/>
          </a:prstGeom>
          <a:ln w="31750">
            <a:solidFill>
              <a:srgbClr val="00B0F0"/>
            </a:solidFill>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11" name="Название 1"/>
          <p:cNvSpPr txBox="1">
            <a:spLocks/>
          </p:cNvSpPr>
          <p:nvPr/>
        </p:nvSpPr>
        <p:spPr>
          <a:xfrm>
            <a:off x="3583949" y="996890"/>
            <a:ext cx="1759471" cy="2882853"/>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000" b="1" dirty="0" smtClean="0">
                <a:latin typeface="Times New Roman"/>
                <a:cs typeface="Times New Roman"/>
              </a:rPr>
              <a:t>Фракционированный </a:t>
            </a:r>
            <a:r>
              <a:rPr lang="ru-RU" sz="1000" b="1" dirty="0">
                <a:latin typeface="Times New Roman"/>
                <a:cs typeface="Times New Roman"/>
              </a:rPr>
              <a:t>песок из отсевов </a:t>
            </a:r>
            <a:r>
              <a:rPr lang="ru-RU" sz="1000" b="1" dirty="0" smtClean="0">
                <a:latin typeface="Times New Roman"/>
                <a:cs typeface="Times New Roman"/>
              </a:rPr>
              <a:t>дробления - </a:t>
            </a:r>
            <a:r>
              <a:rPr lang="ru-RU" sz="1000" dirty="0" smtClean="0">
                <a:latin typeface="Times New Roman"/>
                <a:cs typeface="Times New Roman"/>
              </a:rPr>
              <a:t>Песок</a:t>
            </a:r>
            <a:r>
              <a:rPr lang="ru-RU" sz="1000" dirty="0">
                <a:latin typeface="Times New Roman"/>
                <a:cs typeface="Times New Roman"/>
              </a:rPr>
              <a:t>, </a:t>
            </a:r>
            <a:r>
              <a:rPr lang="ru-RU" sz="1000" dirty="0" smtClean="0">
                <a:latin typeface="Times New Roman"/>
                <a:cs typeface="Times New Roman"/>
              </a:rPr>
              <a:t>разделенный на </a:t>
            </a:r>
            <a:r>
              <a:rPr lang="ru-RU" sz="1000" dirty="0">
                <a:latin typeface="Times New Roman"/>
                <a:cs typeface="Times New Roman"/>
              </a:rPr>
              <a:t>две или более фракции, </a:t>
            </a:r>
            <a:r>
              <a:rPr lang="ru-RU" sz="1000" dirty="0" smtClean="0">
                <a:latin typeface="Times New Roman"/>
                <a:cs typeface="Times New Roman"/>
              </a:rPr>
              <a:t>полученный </a:t>
            </a:r>
            <a:r>
              <a:rPr lang="ru-RU" sz="1000" dirty="0">
                <a:latin typeface="Times New Roman"/>
                <a:cs typeface="Times New Roman"/>
              </a:rPr>
              <a:t>с использованием специального оборудования. </a:t>
            </a:r>
          </a:p>
          <a:p>
            <a:r>
              <a:rPr lang="uk-UA" sz="1000" dirty="0" smtClean="0">
                <a:latin typeface="Times New Roman"/>
                <a:cs typeface="Times New Roman"/>
              </a:rPr>
              <a:t> </a:t>
            </a:r>
            <a:endParaRPr lang="uk-UA" sz="1000" dirty="0">
              <a:latin typeface="Times New Roman"/>
              <a:cs typeface="Times New Roman"/>
            </a:endParaRPr>
          </a:p>
        </p:txBody>
      </p:sp>
      <p:cxnSp>
        <p:nvCxnSpPr>
          <p:cNvPr id="12" name="Прямая со стрелкой 11"/>
          <p:cNvCxnSpPr/>
          <p:nvPr/>
        </p:nvCxnSpPr>
        <p:spPr>
          <a:xfrm>
            <a:off x="6355386" y="515452"/>
            <a:ext cx="0" cy="466035"/>
          </a:xfrm>
          <a:prstGeom prst="straightConnector1">
            <a:avLst/>
          </a:prstGeom>
          <a:ln w="31750">
            <a:solidFill>
              <a:srgbClr val="00B0F0"/>
            </a:solidFill>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14" name="Название 1"/>
          <p:cNvSpPr txBox="1">
            <a:spLocks/>
          </p:cNvSpPr>
          <p:nvPr/>
        </p:nvSpPr>
        <p:spPr>
          <a:xfrm>
            <a:off x="5452345" y="999706"/>
            <a:ext cx="1759471" cy="2880037"/>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000" b="1" dirty="0" smtClean="0">
                <a:latin typeface="Times New Roman"/>
                <a:cs typeface="Times New Roman"/>
              </a:rPr>
              <a:t>Щебень из отсевов дробления - </a:t>
            </a:r>
            <a:r>
              <a:rPr lang="ru-RU" sz="1000" dirty="0" smtClean="0">
                <a:latin typeface="Times New Roman"/>
                <a:cs typeface="Times New Roman"/>
              </a:rPr>
              <a:t>Неорганический зернистый сыпучий </a:t>
            </a:r>
            <a:r>
              <a:rPr lang="ru-RU" sz="1000" dirty="0">
                <a:latin typeface="Times New Roman"/>
                <a:cs typeface="Times New Roman"/>
              </a:rPr>
              <a:t>материал с крупностью зерен более 5 мм, </a:t>
            </a:r>
            <a:r>
              <a:rPr lang="ru-RU" sz="1000" dirty="0" smtClean="0">
                <a:latin typeface="Times New Roman"/>
                <a:cs typeface="Times New Roman"/>
              </a:rPr>
              <a:t>извлекаемый из </a:t>
            </a:r>
            <a:r>
              <a:rPr lang="ru-RU" sz="1000" dirty="0">
                <a:latin typeface="Times New Roman"/>
                <a:cs typeface="Times New Roman"/>
              </a:rPr>
              <a:t>отсевов дробления горных пород, гравия и валунов путем рассева. </a:t>
            </a:r>
          </a:p>
          <a:p>
            <a:endParaRPr lang="uk-UA" sz="1000" dirty="0">
              <a:latin typeface="Times New Roman"/>
              <a:cs typeface="Times New Roman"/>
            </a:endParaRPr>
          </a:p>
        </p:txBody>
      </p:sp>
      <p:cxnSp>
        <p:nvCxnSpPr>
          <p:cNvPr id="15" name="Прямая со стрелкой 14"/>
          <p:cNvCxnSpPr/>
          <p:nvPr/>
        </p:nvCxnSpPr>
        <p:spPr>
          <a:xfrm>
            <a:off x="8232300" y="527103"/>
            <a:ext cx="0" cy="466035"/>
          </a:xfrm>
          <a:prstGeom prst="straightConnector1">
            <a:avLst/>
          </a:prstGeom>
          <a:ln w="31750">
            <a:solidFill>
              <a:srgbClr val="00B0F0"/>
            </a:solidFill>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16" name="Название 1"/>
          <p:cNvSpPr txBox="1">
            <a:spLocks/>
          </p:cNvSpPr>
          <p:nvPr/>
        </p:nvSpPr>
        <p:spPr>
          <a:xfrm>
            <a:off x="7384529" y="999706"/>
            <a:ext cx="1634211" cy="2880037"/>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000" b="1" dirty="0" smtClean="0">
                <a:latin typeface="Times New Roman"/>
                <a:cs typeface="Times New Roman"/>
              </a:rPr>
              <a:t>Пылевидная </a:t>
            </a:r>
            <a:r>
              <a:rPr lang="ru-RU" sz="1000" b="1" dirty="0">
                <a:latin typeface="Times New Roman"/>
                <a:cs typeface="Times New Roman"/>
              </a:rPr>
              <a:t>составляющая (каменная мука) из отсевов </a:t>
            </a:r>
            <a:r>
              <a:rPr lang="ru-RU" sz="1000" b="1" dirty="0" smtClean="0">
                <a:latin typeface="Times New Roman"/>
                <a:cs typeface="Times New Roman"/>
              </a:rPr>
              <a:t>дробления  -  </a:t>
            </a:r>
            <a:r>
              <a:rPr lang="ru-RU" sz="1000" dirty="0" smtClean="0">
                <a:latin typeface="Times New Roman"/>
                <a:cs typeface="Times New Roman"/>
              </a:rPr>
              <a:t>Неорганический сыпучий </a:t>
            </a:r>
            <a:r>
              <a:rPr lang="ru-RU" sz="1000" dirty="0">
                <a:latin typeface="Times New Roman"/>
                <a:cs typeface="Times New Roman"/>
              </a:rPr>
              <a:t>материал с крупностью зерен от 0,16 мм и менее, </a:t>
            </a:r>
            <a:r>
              <a:rPr lang="ru-RU" sz="1000" dirty="0" smtClean="0">
                <a:latin typeface="Times New Roman"/>
                <a:cs typeface="Times New Roman"/>
              </a:rPr>
              <a:t>полученный при </a:t>
            </a:r>
            <a:r>
              <a:rPr lang="ru-RU" sz="1000" dirty="0">
                <a:latin typeface="Times New Roman"/>
                <a:cs typeface="Times New Roman"/>
              </a:rPr>
              <a:t>рассеве песков на узкие фракции или из аспирационных систем предприятия при их очистке и </a:t>
            </a:r>
            <a:r>
              <a:rPr lang="ru-RU" sz="1000" dirty="0" smtClean="0">
                <a:latin typeface="Times New Roman"/>
                <a:cs typeface="Times New Roman"/>
              </a:rPr>
              <a:t>применяемый в </a:t>
            </a:r>
            <a:r>
              <a:rPr lang="ru-RU" sz="1000" dirty="0">
                <a:latin typeface="Times New Roman"/>
                <a:cs typeface="Times New Roman"/>
              </a:rPr>
              <a:t>качестве наполнителя при производстве строительных и других материалов. </a:t>
            </a:r>
          </a:p>
          <a:p>
            <a:endParaRPr lang="uk-UA" sz="1000" dirty="0">
              <a:latin typeface="Times New Roman"/>
              <a:cs typeface="Times New Roman"/>
            </a:endParaRPr>
          </a:p>
        </p:txBody>
      </p:sp>
      <p:sp>
        <p:nvSpPr>
          <p:cNvPr id="21" name="Открывающая фигурная скобка 20"/>
          <p:cNvSpPr/>
          <p:nvPr/>
        </p:nvSpPr>
        <p:spPr>
          <a:xfrm rot="16200000">
            <a:off x="2546035" y="1683340"/>
            <a:ext cx="337912" cy="4917099"/>
          </a:xfrm>
          <a:prstGeom prst="leftBrace">
            <a:avLst/>
          </a:prstGeom>
          <a:noFill/>
          <a:ln w="31750">
            <a:solidFill>
              <a:srgbClr val="00B0F0"/>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2" name="Прямоугольник 21"/>
          <p:cNvSpPr/>
          <p:nvPr/>
        </p:nvSpPr>
        <p:spPr>
          <a:xfrm>
            <a:off x="170146" y="4392959"/>
            <a:ext cx="4879857" cy="1938992"/>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200" dirty="0">
                <a:latin typeface="Times New Roman"/>
                <a:cs typeface="Times New Roman"/>
              </a:rPr>
              <a:t>Песок, </a:t>
            </a:r>
            <a:r>
              <a:rPr lang="ru-RU" sz="1200" dirty="0" smtClean="0">
                <a:latin typeface="Times New Roman"/>
                <a:cs typeface="Times New Roman"/>
              </a:rPr>
              <a:t>обогащенный песок </a:t>
            </a:r>
            <a:r>
              <a:rPr lang="ru-RU" sz="1200" dirty="0">
                <a:latin typeface="Times New Roman"/>
                <a:cs typeface="Times New Roman"/>
              </a:rPr>
              <a:t>и </a:t>
            </a:r>
            <a:r>
              <a:rPr lang="ru-RU" sz="1200" dirty="0" smtClean="0">
                <a:latin typeface="Times New Roman"/>
                <a:cs typeface="Times New Roman"/>
              </a:rPr>
              <a:t>фракционированный </a:t>
            </a:r>
            <a:r>
              <a:rPr lang="ru-RU" sz="1200" dirty="0">
                <a:latin typeface="Times New Roman"/>
                <a:cs typeface="Times New Roman"/>
              </a:rPr>
              <a:t>песок характеризуют следующими показателями качества:</a:t>
            </a:r>
          </a:p>
          <a:p>
            <a:pPr marL="285750" indent="-285750" algn="ctr">
              <a:buFont typeface="Wingdings" charset="2"/>
              <a:buChar char="²"/>
            </a:pPr>
            <a:r>
              <a:rPr lang="ru-RU" sz="1200" dirty="0" smtClean="0">
                <a:latin typeface="Times New Roman"/>
                <a:cs typeface="Times New Roman"/>
              </a:rPr>
              <a:t> </a:t>
            </a:r>
            <a:r>
              <a:rPr lang="ru-RU" sz="1200" dirty="0">
                <a:latin typeface="Times New Roman"/>
                <a:cs typeface="Times New Roman"/>
              </a:rPr>
              <a:t>зерновым составом и модулем крупности (для песка и обогащенного песка);</a:t>
            </a:r>
          </a:p>
          <a:p>
            <a:pPr marL="285750" indent="-285750" algn="ctr">
              <a:buFont typeface="Wingdings" charset="2"/>
              <a:buChar char="²"/>
            </a:pPr>
            <a:r>
              <a:rPr lang="ru-RU" sz="1200" dirty="0">
                <a:latin typeface="Times New Roman"/>
                <a:cs typeface="Times New Roman"/>
              </a:rPr>
              <a:t> </a:t>
            </a:r>
            <a:r>
              <a:rPr lang="ru-RU" sz="1200" dirty="0" smtClean="0">
                <a:latin typeface="Times New Roman"/>
                <a:cs typeface="Times New Roman"/>
              </a:rPr>
              <a:t>содержанием </a:t>
            </a:r>
            <a:r>
              <a:rPr lang="ru-RU" sz="1200" dirty="0">
                <a:latin typeface="Times New Roman"/>
                <a:cs typeface="Times New Roman"/>
              </a:rPr>
              <a:t>пылевидных и глинистых частиц, в </a:t>
            </a:r>
            <a:r>
              <a:rPr lang="ru-RU" sz="1200" dirty="0" err="1">
                <a:latin typeface="Times New Roman"/>
                <a:cs typeface="Times New Roman"/>
              </a:rPr>
              <a:t>т.ч</a:t>
            </a:r>
            <a:r>
              <a:rPr lang="ru-RU" sz="1200" dirty="0">
                <a:latin typeface="Times New Roman"/>
                <a:cs typeface="Times New Roman"/>
              </a:rPr>
              <a:t>. глины в комках;</a:t>
            </a:r>
          </a:p>
          <a:p>
            <a:pPr marL="285750" indent="-285750" algn="ctr">
              <a:buFont typeface="Wingdings" charset="2"/>
              <a:buChar char="²"/>
            </a:pPr>
            <a:r>
              <a:rPr lang="ru-RU" sz="1200" dirty="0" smtClean="0">
                <a:latin typeface="Times New Roman"/>
                <a:cs typeface="Times New Roman"/>
              </a:rPr>
              <a:t>маркой по </a:t>
            </a:r>
            <a:r>
              <a:rPr lang="ru-RU" sz="1200" dirty="0" err="1">
                <a:latin typeface="Times New Roman"/>
                <a:cs typeface="Times New Roman"/>
              </a:rPr>
              <a:t>дробимости</a:t>
            </a:r>
            <a:r>
              <a:rPr lang="ru-RU" sz="1200" dirty="0">
                <a:latin typeface="Times New Roman"/>
                <a:cs typeface="Times New Roman"/>
              </a:rPr>
              <a:t> при сжатии (раздавливании) в цилиндре, </a:t>
            </a:r>
            <a:r>
              <a:rPr lang="ru-RU" sz="1200" dirty="0" smtClean="0">
                <a:latin typeface="Times New Roman"/>
                <a:cs typeface="Times New Roman"/>
              </a:rPr>
              <a:t>определяемой маркой по</a:t>
            </a:r>
            <a:r>
              <a:rPr lang="ru-RU" sz="1200" dirty="0">
                <a:latin typeface="Times New Roman"/>
                <a:cs typeface="Times New Roman"/>
              </a:rPr>
              <a:t> </a:t>
            </a:r>
            <a:r>
              <a:rPr lang="ru-RU" sz="1200" dirty="0" err="1" smtClean="0">
                <a:latin typeface="Times New Roman"/>
                <a:cs typeface="Times New Roman"/>
              </a:rPr>
              <a:t>дробимости</a:t>
            </a:r>
            <a:r>
              <a:rPr lang="ru-RU" sz="1200" dirty="0" smtClean="0">
                <a:latin typeface="Times New Roman"/>
                <a:cs typeface="Times New Roman"/>
              </a:rPr>
              <a:t> </a:t>
            </a:r>
            <a:r>
              <a:rPr lang="ru-RU" sz="1200" dirty="0">
                <a:latin typeface="Times New Roman"/>
                <a:cs typeface="Times New Roman"/>
              </a:rPr>
              <a:t>щебня фракции от 5 до 10 мм;</a:t>
            </a:r>
          </a:p>
          <a:p>
            <a:pPr marL="285750" indent="-285750" algn="ctr">
              <a:buFont typeface="Wingdings" charset="2"/>
              <a:buChar char="²"/>
            </a:pPr>
            <a:r>
              <a:rPr lang="ru-RU" sz="1200" dirty="0" smtClean="0">
                <a:latin typeface="Times New Roman"/>
                <a:cs typeface="Times New Roman"/>
              </a:rPr>
              <a:t>формой зерен</a:t>
            </a:r>
            <a:r>
              <a:rPr lang="ru-RU" sz="1200" dirty="0">
                <a:latin typeface="Times New Roman"/>
                <a:cs typeface="Times New Roman"/>
              </a:rPr>
              <a:t>, </a:t>
            </a:r>
            <a:r>
              <a:rPr lang="ru-RU" sz="1200" dirty="0" smtClean="0">
                <a:latin typeface="Times New Roman"/>
                <a:cs typeface="Times New Roman"/>
              </a:rPr>
              <a:t>определяемой по </a:t>
            </a:r>
            <a:r>
              <a:rPr lang="ru-RU" sz="1200" dirty="0">
                <a:latin typeface="Times New Roman"/>
                <a:cs typeface="Times New Roman"/>
              </a:rPr>
              <a:t>фракции от 2,5 до 5 мм.</a:t>
            </a:r>
          </a:p>
        </p:txBody>
      </p:sp>
      <p:sp>
        <p:nvSpPr>
          <p:cNvPr id="24" name="Закрывающая фигурная скобка 23"/>
          <p:cNvSpPr/>
          <p:nvPr/>
        </p:nvSpPr>
        <p:spPr>
          <a:xfrm rot="5400000">
            <a:off x="6157298" y="3267980"/>
            <a:ext cx="349563" cy="1759471"/>
          </a:xfrm>
          <a:prstGeom prst="rightBrace">
            <a:avLst/>
          </a:prstGeom>
          <a:noFill/>
          <a:ln w="31750">
            <a:solidFill>
              <a:srgbClr val="00B0F0"/>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5" name="Прямоугольник 24"/>
          <p:cNvSpPr/>
          <p:nvPr/>
        </p:nvSpPr>
        <p:spPr>
          <a:xfrm>
            <a:off x="5241614" y="4323074"/>
            <a:ext cx="2227543" cy="2492990"/>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200" dirty="0">
                <a:latin typeface="Times New Roman"/>
                <a:cs typeface="Times New Roman"/>
              </a:rPr>
              <a:t>Щебень характеризуют следующими показателями качества:</a:t>
            </a:r>
          </a:p>
          <a:p>
            <a:pPr marL="171450" indent="-171450" algn="ctr">
              <a:buFont typeface="Wingdings" charset="2"/>
              <a:buChar char="²"/>
            </a:pPr>
            <a:r>
              <a:rPr lang="ru-RU" sz="1200" dirty="0" smtClean="0">
                <a:latin typeface="Times New Roman"/>
                <a:cs typeface="Times New Roman"/>
              </a:rPr>
              <a:t> </a:t>
            </a:r>
            <a:r>
              <a:rPr lang="ru-RU" sz="1200" dirty="0">
                <a:latin typeface="Times New Roman"/>
                <a:cs typeface="Times New Roman"/>
              </a:rPr>
              <a:t>зерновым составом;</a:t>
            </a:r>
          </a:p>
          <a:p>
            <a:pPr marL="171450" indent="-171450" algn="ctr">
              <a:buFont typeface="Wingdings" charset="2"/>
              <a:buChar char="²"/>
            </a:pPr>
            <a:r>
              <a:rPr lang="ru-RU" sz="1200" dirty="0" smtClean="0">
                <a:latin typeface="Times New Roman"/>
                <a:cs typeface="Times New Roman"/>
              </a:rPr>
              <a:t>содержанием </a:t>
            </a:r>
            <a:r>
              <a:rPr lang="ru-RU" sz="1200" dirty="0">
                <a:latin typeface="Times New Roman"/>
                <a:cs typeface="Times New Roman"/>
              </a:rPr>
              <a:t>пылевидных и глинистых частиц, в </a:t>
            </a:r>
            <a:r>
              <a:rPr lang="ru-RU" sz="1200" dirty="0" err="1">
                <a:latin typeface="Times New Roman"/>
                <a:cs typeface="Times New Roman"/>
              </a:rPr>
              <a:t>т.ч</a:t>
            </a:r>
            <a:r>
              <a:rPr lang="ru-RU" sz="1200" dirty="0">
                <a:latin typeface="Times New Roman"/>
                <a:cs typeface="Times New Roman"/>
              </a:rPr>
              <a:t>. глины в комках;</a:t>
            </a:r>
          </a:p>
          <a:p>
            <a:pPr marL="171450" indent="-171450" algn="ctr">
              <a:buFont typeface="Wingdings" charset="2"/>
              <a:buChar char="²"/>
            </a:pPr>
            <a:r>
              <a:rPr lang="ru-RU" sz="1200" dirty="0" smtClean="0">
                <a:latin typeface="Times New Roman"/>
                <a:cs typeface="Times New Roman"/>
              </a:rPr>
              <a:t> маркой по </a:t>
            </a:r>
            <a:r>
              <a:rPr lang="ru-RU" sz="1200" dirty="0" err="1">
                <a:latin typeface="Times New Roman"/>
                <a:cs typeface="Times New Roman"/>
              </a:rPr>
              <a:t>дробимости</a:t>
            </a:r>
            <a:r>
              <a:rPr lang="ru-RU" sz="1200" dirty="0">
                <a:latin typeface="Times New Roman"/>
                <a:cs typeface="Times New Roman"/>
              </a:rPr>
              <a:t> при сжатии (раздавливании) в цилиндре;</a:t>
            </a:r>
          </a:p>
          <a:p>
            <a:pPr marL="171450" indent="-171450" algn="ctr">
              <a:buFont typeface="Wingdings" charset="2"/>
              <a:buChar char="²"/>
            </a:pPr>
            <a:r>
              <a:rPr lang="ru-RU" sz="1200" dirty="0">
                <a:latin typeface="Times New Roman"/>
                <a:cs typeface="Times New Roman"/>
              </a:rPr>
              <a:t>ф</a:t>
            </a:r>
            <a:r>
              <a:rPr lang="ru-RU" sz="1200" dirty="0" smtClean="0">
                <a:latin typeface="Times New Roman"/>
                <a:cs typeface="Times New Roman"/>
              </a:rPr>
              <a:t>ормой зерен</a:t>
            </a:r>
            <a:r>
              <a:rPr lang="ru-RU" sz="1200" dirty="0">
                <a:latin typeface="Times New Roman"/>
                <a:cs typeface="Times New Roman"/>
              </a:rPr>
              <a:t>;</a:t>
            </a:r>
          </a:p>
          <a:p>
            <a:pPr marL="171450" indent="-171450" algn="ctr">
              <a:buFont typeface="Wingdings" charset="2"/>
              <a:buChar char="²"/>
            </a:pPr>
            <a:r>
              <a:rPr lang="ru-RU" sz="1200" dirty="0" smtClean="0">
                <a:latin typeface="Times New Roman"/>
                <a:cs typeface="Times New Roman"/>
              </a:rPr>
              <a:t>содержанием </a:t>
            </a:r>
            <a:r>
              <a:rPr lang="ru-RU" sz="1200" dirty="0">
                <a:latin typeface="Times New Roman"/>
                <a:cs typeface="Times New Roman"/>
              </a:rPr>
              <a:t>зерен слабых пород.</a:t>
            </a:r>
          </a:p>
        </p:txBody>
      </p:sp>
      <p:sp>
        <p:nvSpPr>
          <p:cNvPr id="26" name="Открывающая фигурная скобка 25"/>
          <p:cNvSpPr/>
          <p:nvPr/>
        </p:nvSpPr>
        <p:spPr>
          <a:xfrm rot="16200000">
            <a:off x="8104201" y="3396306"/>
            <a:ext cx="297051" cy="1532027"/>
          </a:xfrm>
          <a:prstGeom prst="leftBrace">
            <a:avLst/>
          </a:prstGeom>
          <a:noFill/>
          <a:ln w="31750">
            <a:solidFill>
              <a:srgbClr val="00B0F0"/>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7" name="Прямоугольник 26"/>
          <p:cNvSpPr/>
          <p:nvPr/>
        </p:nvSpPr>
        <p:spPr>
          <a:xfrm>
            <a:off x="7594417" y="4429132"/>
            <a:ext cx="1549583" cy="1200329"/>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200" dirty="0">
                <a:latin typeface="Times New Roman"/>
                <a:cs typeface="Times New Roman"/>
              </a:rPr>
              <a:t>Пылевидную составляющую характеризуют химическим составом и влажностью.</a:t>
            </a:r>
          </a:p>
        </p:txBody>
      </p:sp>
    </p:spTree>
    <p:extLst>
      <p:ext uri="{BB962C8B-B14F-4D97-AF65-F5344CB8AC3E}">
        <p14:creationId xmlns:p14="http://schemas.microsoft.com/office/powerpoint/2010/main" xmlns="" val="99595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4"/>
            <a:ext cx="8229600" cy="424895"/>
          </a:xfrm>
          <a:ln/>
        </p:spPr>
        <p:style>
          <a:lnRef idx="0">
            <a:schemeClr val="accent5"/>
          </a:lnRef>
          <a:fillRef idx="3">
            <a:schemeClr val="accent5"/>
          </a:fillRef>
          <a:effectRef idx="3">
            <a:schemeClr val="accent5"/>
          </a:effectRef>
          <a:fontRef idx="minor">
            <a:schemeClr val="lt1"/>
          </a:fontRef>
        </p:style>
        <p:txBody>
          <a:bodyPr>
            <a:noAutofit/>
          </a:bodyPr>
          <a:lstStyle/>
          <a:p>
            <a:r>
              <a:rPr lang="ru-RU" sz="2200" dirty="0" smtClean="0">
                <a:latin typeface="Times New Roman"/>
                <a:cs typeface="Times New Roman"/>
              </a:rPr>
              <a:t>Песок из отсевов дробления</a:t>
            </a:r>
            <a:endParaRPr lang="ru-RU" sz="2200" dirty="0">
              <a:latin typeface="Times New Roman"/>
              <a:cs typeface="Times New Roman"/>
            </a:endParaRPr>
          </a:p>
        </p:txBody>
      </p:sp>
      <p:sp>
        <p:nvSpPr>
          <p:cNvPr id="5" name="Название 1"/>
          <p:cNvSpPr txBox="1">
            <a:spLocks/>
          </p:cNvSpPr>
          <p:nvPr/>
        </p:nvSpPr>
        <p:spPr>
          <a:xfrm>
            <a:off x="142844" y="785794"/>
            <a:ext cx="4872430" cy="2000264"/>
          </a:xfrm>
          <a:prstGeom prst="rect">
            <a:avLst/>
          </a:prstGeom>
          <a:gradFill>
            <a:gsLst>
              <a:gs pos="0">
                <a:schemeClr val="accent1">
                  <a:tint val="50000"/>
                  <a:satMod val="300000"/>
                  <a:alpha val="52000"/>
                </a:schemeClr>
              </a:gs>
              <a:gs pos="35000">
                <a:schemeClr val="accent1">
                  <a:tint val="37000"/>
                  <a:satMod val="300000"/>
                </a:schemeClr>
              </a:gs>
              <a:gs pos="100000">
                <a:schemeClr val="accent1">
                  <a:tint val="15000"/>
                  <a:satMod val="350000"/>
                </a:schemeClr>
              </a:gs>
            </a:gsLst>
          </a:gradFill>
          <a:ln/>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lnSpc>
                <a:spcPct val="150000"/>
              </a:lnSpc>
            </a:pPr>
            <a:endParaRPr lang="ru-RU" sz="1400" b="1" dirty="0" smtClean="0">
              <a:latin typeface="Times New Roman"/>
              <a:cs typeface="Times New Roman"/>
            </a:endParaRPr>
          </a:p>
          <a:p>
            <a:pPr algn="just">
              <a:lnSpc>
                <a:spcPct val="150000"/>
              </a:lnSpc>
            </a:pPr>
            <a:r>
              <a:rPr lang="ru-RU" sz="1400" b="1" dirty="0" smtClean="0">
                <a:latin typeface="Times New Roman"/>
                <a:cs typeface="Times New Roman"/>
              </a:rPr>
              <a:t>Песок из отсевов дробления</a:t>
            </a:r>
            <a:r>
              <a:rPr lang="ru-RU" sz="1400" dirty="0" smtClean="0">
                <a:latin typeface="Times New Roman"/>
                <a:cs typeface="Times New Roman"/>
              </a:rPr>
              <a:t> – неорганический сыпучий материал </a:t>
            </a:r>
            <a:r>
              <a:rPr lang="ru-RU" sz="1400" dirty="0">
                <a:latin typeface="Times New Roman"/>
                <a:cs typeface="Times New Roman"/>
              </a:rPr>
              <a:t>с крупностью зерен до 5 мм, </a:t>
            </a:r>
            <a:r>
              <a:rPr lang="ru-RU" sz="1400" dirty="0" smtClean="0">
                <a:latin typeface="Times New Roman"/>
                <a:cs typeface="Times New Roman"/>
              </a:rPr>
              <a:t>получаемый </a:t>
            </a:r>
            <a:r>
              <a:rPr lang="ru-RU" sz="1400" dirty="0">
                <a:latin typeface="Times New Roman"/>
                <a:cs typeface="Times New Roman"/>
              </a:rPr>
              <a:t>из отсевов дробления горных пород при производстве щебня и из отходов обогащения руд черных и цветных металлов и неметаллических ископаемых и других </a:t>
            </a:r>
            <a:r>
              <a:rPr lang="ru-RU" sz="1400" dirty="0" smtClean="0">
                <a:latin typeface="Times New Roman"/>
                <a:cs typeface="Times New Roman"/>
              </a:rPr>
              <a:t>отраслей промышленности</a:t>
            </a:r>
            <a:r>
              <a:rPr lang="ru-RU" sz="1400" dirty="0">
                <a:latin typeface="Times New Roman"/>
                <a:cs typeface="Times New Roman"/>
              </a:rPr>
              <a:t>. </a:t>
            </a:r>
          </a:p>
          <a:p>
            <a:pPr algn="just">
              <a:lnSpc>
                <a:spcPct val="150000"/>
              </a:lnSpc>
            </a:pPr>
            <a:endParaRPr lang="ru-RU" sz="1400" dirty="0">
              <a:latin typeface="Times New Roman"/>
              <a:cs typeface="Times New Roman"/>
            </a:endParaRPr>
          </a:p>
        </p:txBody>
      </p:sp>
      <p:pic>
        <p:nvPicPr>
          <p:cNvPr id="6" name="Изображение 5"/>
          <p:cNvPicPr>
            <a:picLocks noChangeAspect="1"/>
          </p:cNvPicPr>
          <p:nvPr/>
        </p:nvPicPr>
        <p:blipFill>
          <a:blip r:embed="rId2" cstate="print"/>
          <a:stretch>
            <a:fillRect/>
          </a:stretch>
        </p:blipFill>
        <p:spPr>
          <a:xfrm>
            <a:off x="5286379" y="785794"/>
            <a:ext cx="3571901" cy="2000264"/>
          </a:xfrm>
          <a:prstGeom prst="rect">
            <a:avLst/>
          </a:prstGeom>
          <a:scene3d>
            <a:camera prst="orthographicFront"/>
            <a:lightRig rig="threePt" dir="t"/>
          </a:scene3d>
          <a:sp3d>
            <a:bevelT w="165100" prst="coolSlant"/>
          </a:sp3d>
        </p:spPr>
      </p:pic>
      <p:sp>
        <p:nvSpPr>
          <p:cNvPr id="7" name="Прямоугольник 6"/>
          <p:cNvSpPr/>
          <p:nvPr/>
        </p:nvSpPr>
        <p:spPr>
          <a:xfrm>
            <a:off x="142844" y="2857496"/>
            <a:ext cx="8697502" cy="3323987"/>
          </a:xfrm>
          <a:prstGeom prst="rect">
            <a:avLst/>
          </a:prstGeom>
          <a:gradFill>
            <a:gsLst>
              <a:gs pos="0">
                <a:schemeClr val="accent5">
                  <a:tint val="50000"/>
                  <a:satMod val="300000"/>
                  <a:alpha val="57000"/>
                </a:schemeClr>
              </a:gs>
              <a:gs pos="35000">
                <a:schemeClr val="accent5">
                  <a:tint val="37000"/>
                  <a:satMod val="300000"/>
                </a:schemeClr>
              </a:gs>
              <a:gs pos="100000">
                <a:schemeClr val="accent5">
                  <a:tint val="15000"/>
                  <a:satMod val="350000"/>
                </a:schemeClr>
              </a:gs>
            </a:gsLst>
          </a:gradFill>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50000"/>
              </a:lnSpc>
            </a:pPr>
            <a:r>
              <a:rPr lang="ru-RU" sz="1400" dirty="0" smtClean="0">
                <a:latin typeface="Times New Roman"/>
                <a:cs typeface="Times New Roman"/>
              </a:rPr>
              <a:t>Материалы из отсевов дробления получают в виде песка, обогащенного песка, фракционированного песка, щебня и пылевидной составляющей (каменной муки).</a:t>
            </a:r>
          </a:p>
          <a:p>
            <a:pPr>
              <a:lnSpc>
                <a:spcPct val="150000"/>
              </a:lnSpc>
            </a:pPr>
            <a:r>
              <a:rPr lang="ru-RU" sz="1400" dirty="0" smtClean="0">
                <a:latin typeface="Times New Roman"/>
                <a:cs typeface="Times New Roman"/>
              </a:rPr>
              <a:t>Песок </a:t>
            </a:r>
            <a:r>
              <a:rPr lang="ru-RU" sz="1400" dirty="0">
                <a:latin typeface="Times New Roman"/>
                <a:cs typeface="Times New Roman"/>
              </a:rPr>
              <a:t>из отсевов дробления  в зависимости от значений нормируемых </a:t>
            </a:r>
            <a:r>
              <a:rPr lang="ru-RU" sz="1400" dirty="0" smtClean="0">
                <a:latin typeface="Times New Roman"/>
                <a:cs typeface="Times New Roman"/>
              </a:rPr>
              <a:t>показателей качества </a:t>
            </a:r>
            <a:r>
              <a:rPr lang="ru-RU" sz="1400" dirty="0">
                <a:latin typeface="Times New Roman"/>
                <a:cs typeface="Times New Roman"/>
              </a:rPr>
              <a:t>(зернового состава, содержания пылевидных и глинистых частиц) подразделяют на два </a:t>
            </a:r>
            <a:r>
              <a:rPr lang="ru-RU" sz="1400" dirty="0" smtClean="0">
                <a:latin typeface="Times New Roman"/>
                <a:cs typeface="Times New Roman"/>
              </a:rPr>
              <a:t>класса: </a:t>
            </a:r>
          </a:p>
          <a:p>
            <a:pPr>
              <a:lnSpc>
                <a:spcPct val="150000"/>
              </a:lnSpc>
            </a:pPr>
            <a:r>
              <a:rPr lang="ru-RU" sz="1400" dirty="0" smtClean="0">
                <a:latin typeface="Times New Roman"/>
                <a:cs typeface="Times New Roman"/>
              </a:rPr>
              <a:t>I класс - очень крупный (песок из отсевов дробления), повышенной крупности, крупный, средний и мелкий;</a:t>
            </a:r>
          </a:p>
          <a:p>
            <a:pPr>
              <a:lnSpc>
                <a:spcPct val="150000"/>
              </a:lnSpc>
            </a:pPr>
            <a:r>
              <a:rPr lang="ru-RU" sz="1400" dirty="0" smtClean="0">
                <a:latin typeface="Times New Roman"/>
                <a:cs typeface="Times New Roman"/>
              </a:rPr>
              <a:t>II класс - очень крупный (песок из отсевов дробления), повышенной крупности, крупный, средний, мелкий, очень мелкий, тонкий и очень тонкий.</a:t>
            </a:r>
          </a:p>
          <a:p>
            <a:pPr>
              <a:lnSpc>
                <a:spcPct val="150000"/>
              </a:lnSpc>
            </a:pPr>
            <a:r>
              <a:rPr lang="ru-RU" sz="1400" dirty="0" smtClean="0">
                <a:latin typeface="Times New Roman"/>
                <a:cs typeface="Times New Roman"/>
              </a:rPr>
              <a:t>Пески из отсевов дробления в зависимости от прочности горной породы и гравия разделяют на марки. Изверженные и метаморфические горные породы должны иметь предел прочности при сжатии не менее 1000, из гравия и валунов – не ниже 600, из карбонатных пород - не менее 400.</a:t>
            </a:r>
            <a:endParaRPr lang="ru-RU" sz="1400" dirty="0">
              <a:latin typeface="Times New Roman"/>
              <a:cs typeface="Times New Roman"/>
            </a:endParaRPr>
          </a:p>
        </p:txBody>
      </p:sp>
    </p:spTree>
    <p:extLst>
      <p:ext uri="{BB962C8B-B14F-4D97-AF65-F5344CB8AC3E}">
        <p14:creationId xmlns:p14="http://schemas.microsoft.com/office/powerpoint/2010/main" xmlns="" val="515911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4"/>
            <a:ext cx="8229600" cy="632579"/>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ru-RU" sz="2400" dirty="0" smtClean="0">
                <a:latin typeface="Times New Roman"/>
                <a:cs typeface="Times New Roman"/>
              </a:rPr>
              <a:t>Нормируемые показатели свойств песка из отсевов дробления для дорожных конструкций</a:t>
            </a:r>
            <a:endParaRPr lang="ru-RU" sz="2400" dirty="0">
              <a:latin typeface="Times New Roman"/>
              <a:cs typeface="Times New Roman"/>
            </a:endParaRPr>
          </a:p>
        </p:txBody>
      </p:sp>
      <p:sp>
        <p:nvSpPr>
          <p:cNvPr id="5" name="Стрелка вниз 4"/>
          <p:cNvSpPr/>
          <p:nvPr/>
        </p:nvSpPr>
        <p:spPr>
          <a:xfrm rot="18561237">
            <a:off x="6147235" y="613812"/>
            <a:ext cx="313096" cy="5929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Стрелка вниз 5"/>
          <p:cNvSpPr/>
          <p:nvPr/>
        </p:nvSpPr>
        <p:spPr>
          <a:xfrm rot="2973604">
            <a:off x="2112161" y="616218"/>
            <a:ext cx="313096" cy="5929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Название 1"/>
          <p:cNvSpPr txBox="1">
            <a:spLocks/>
          </p:cNvSpPr>
          <p:nvPr/>
        </p:nvSpPr>
        <p:spPr>
          <a:xfrm>
            <a:off x="757017" y="1134022"/>
            <a:ext cx="2622196" cy="117938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1400" dirty="0" smtClean="0">
                <a:latin typeface="Times New Roman"/>
                <a:cs typeface="Times New Roman"/>
              </a:rPr>
              <a:t>Показатели свойств песка из отсевов дробления в соответствии с требований ГОСТ 31424-2010, РФ</a:t>
            </a:r>
            <a:endParaRPr lang="ru-RU" sz="1400" dirty="0">
              <a:latin typeface="Times New Roman"/>
              <a:cs typeface="Times New Roman"/>
            </a:endParaRPr>
          </a:p>
        </p:txBody>
      </p:sp>
      <p:sp>
        <p:nvSpPr>
          <p:cNvPr id="8" name="Название 1"/>
          <p:cNvSpPr txBox="1">
            <a:spLocks/>
          </p:cNvSpPr>
          <p:nvPr/>
        </p:nvSpPr>
        <p:spPr>
          <a:xfrm>
            <a:off x="5214179" y="1134022"/>
            <a:ext cx="3256530" cy="117938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1400" dirty="0" smtClean="0">
                <a:latin typeface="Times New Roman"/>
                <a:cs typeface="Times New Roman"/>
              </a:rPr>
              <a:t>Показатели свойств мелкого заполнителя в соответствии с требованиями европейских нормативов (</a:t>
            </a:r>
            <a:r>
              <a:rPr lang="en-US" sz="1400" dirty="0" smtClean="0">
                <a:latin typeface="Times New Roman"/>
                <a:cs typeface="Times New Roman"/>
              </a:rPr>
              <a:t>TL Gestein-StB04</a:t>
            </a:r>
            <a:r>
              <a:rPr lang="ru-RU" sz="1400" dirty="0" smtClean="0">
                <a:latin typeface="Times New Roman"/>
                <a:cs typeface="Times New Roman"/>
              </a:rPr>
              <a:t>: 2004 ФРГ; </a:t>
            </a:r>
            <a:r>
              <a:rPr lang="en-US" sz="1400" dirty="0" smtClean="0">
                <a:latin typeface="Times New Roman"/>
                <a:cs typeface="Times New Roman"/>
              </a:rPr>
              <a:t>PANK </a:t>
            </a:r>
            <a:r>
              <a:rPr lang="en-US" sz="1400" dirty="0" err="1" smtClean="0">
                <a:latin typeface="Times New Roman"/>
                <a:cs typeface="Times New Roman"/>
              </a:rPr>
              <a:t>ry</a:t>
            </a:r>
            <a:r>
              <a:rPr lang="en-US" sz="1400" dirty="0" smtClean="0">
                <a:latin typeface="Times New Roman"/>
                <a:cs typeface="Times New Roman"/>
              </a:rPr>
              <a:t> </a:t>
            </a:r>
            <a:r>
              <a:rPr lang="ru-RU" sz="1400" dirty="0" smtClean="0">
                <a:latin typeface="Times New Roman"/>
                <a:cs typeface="Times New Roman"/>
              </a:rPr>
              <a:t>Финляндия; по методике </a:t>
            </a:r>
            <a:r>
              <a:rPr lang="en-US" sz="1400" dirty="0" smtClean="0">
                <a:latin typeface="Times New Roman"/>
                <a:cs typeface="Times New Roman"/>
              </a:rPr>
              <a:t>ASTM </a:t>
            </a:r>
            <a:r>
              <a:rPr lang="ru-RU" sz="1400" dirty="0" smtClean="0">
                <a:latin typeface="Times New Roman"/>
                <a:cs typeface="Times New Roman"/>
              </a:rPr>
              <a:t>США)</a:t>
            </a:r>
            <a:endParaRPr lang="ru-RU" sz="1400" dirty="0">
              <a:latin typeface="Times New Roman"/>
              <a:cs typeface="Times New Roman"/>
            </a:endParaRPr>
          </a:p>
        </p:txBody>
      </p:sp>
      <p:sp>
        <p:nvSpPr>
          <p:cNvPr id="9" name="Стрелка вниз 8"/>
          <p:cNvSpPr/>
          <p:nvPr/>
        </p:nvSpPr>
        <p:spPr>
          <a:xfrm>
            <a:off x="1941518" y="2313404"/>
            <a:ext cx="430906" cy="6004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Стрелка вниз 9"/>
          <p:cNvSpPr/>
          <p:nvPr/>
        </p:nvSpPr>
        <p:spPr>
          <a:xfrm>
            <a:off x="6598300" y="2313404"/>
            <a:ext cx="430906" cy="6004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Название 1"/>
          <p:cNvSpPr txBox="1">
            <a:spLocks/>
          </p:cNvSpPr>
          <p:nvPr/>
        </p:nvSpPr>
        <p:spPr>
          <a:xfrm>
            <a:off x="428596" y="3071810"/>
            <a:ext cx="4002215" cy="3390709"/>
          </a:xfrm>
          <a:prstGeom prst="rect">
            <a:avLst/>
          </a:prstGeom>
          <a:gradFill>
            <a:gsLst>
              <a:gs pos="0">
                <a:schemeClr val="accent1">
                  <a:tint val="50000"/>
                  <a:satMod val="300000"/>
                  <a:alpha val="23000"/>
                </a:schemeClr>
              </a:gs>
              <a:gs pos="35000">
                <a:schemeClr val="accent1">
                  <a:tint val="37000"/>
                  <a:satMod val="300000"/>
                </a:schemeClr>
              </a:gs>
              <a:gs pos="100000">
                <a:schemeClr val="accent1">
                  <a:tint val="15000"/>
                  <a:satMod val="350000"/>
                </a:schemeClr>
              </a:gs>
            </a:gsLst>
          </a:gra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charset="2"/>
              <a:buChar char="q"/>
            </a:pPr>
            <a:r>
              <a:rPr lang="ru-RU" sz="1400" dirty="0" smtClean="0">
                <a:latin typeface="Times New Roman"/>
                <a:cs typeface="Times New Roman"/>
              </a:rPr>
              <a:t>Модуль крупности;</a:t>
            </a:r>
          </a:p>
          <a:p>
            <a:pPr marL="342900" indent="-342900" algn="l">
              <a:buFont typeface="Wingdings" charset="2"/>
              <a:buChar char="q"/>
            </a:pPr>
            <a:r>
              <a:rPr lang="ru-RU" sz="1400" dirty="0">
                <a:latin typeface="Times New Roman"/>
                <a:cs typeface="Times New Roman"/>
              </a:rPr>
              <a:t>Содержание пылевидных и глинистых частиц;</a:t>
            </a:r>
          </a:p>
          <a:p>
            <a:pPr marL="342900" indent="-342900" algn="l">
              <a:buFont typeface="Wingdings" charset="2"/>
              <a:buChar char="q"/>
            </a:pPr>
            <a:r>
              <a:rPr lang="ru-RU" sz="1400" dirty="0">
                <a:latin typeface="Times New Roman"/>
                <a:cs typeface="Times New Roman"/>
              </a:rPr>
              <a:t>Содержание глины в комках;</a:t>
            </a:r>
          </a:p>
          <a:p>
            <a:pPr marL="342900" indent="-342900" algn="l">
              <a:buFont typeface="Wingdings" charset="2"/>
              <a:buChar char="q"/>
            </a:pPr>
            <a:r>
              <a:rPr lang="ru-RU" sz="1400" dirty="0">
                <a:latin typeface="Times New Roman"/>
                <a:cs typeface="Times New Roman"/>
              </a:rPr>
              <a:t>Содержание </a:t>
            </a:r>
            <a:r>
              <a:rPr lang="ru-RU" sz="1400" dirty="0" smtClean="0">
                <a:latin typeface="Times New Roman"/>
                <a:cs typeface="Times New Roman"/>
              </a:rPr>
              <a:t>глины по набуханию в цилиндре;</a:t>
            </a:r>
            <a:endParaRPr lang="ru-RU" sz="1400" dirty="0">
              <a:latin typeface="Times New Roman"/>
              <a:cs typeface="Times New Roman"/>
            </a:endParaRPr>
          </a:p>
          <a:p>
            <a:pPr marL="342900" indent="-342900" algn="l">
              <a:buFont typeface="Wingdings" charset="2"/>
              <a:buChar char="q"/>
            </a:pPr>
            <a:r>
              <a:rPr lang="ru-RU" sz="1400" dirty="0">
                <a:latin typeface="Times New Roman"/>
                <a:cs typeface="Times New Roman"/>
              </a:rPr>
              <a:t>Марка по </a:t>
            </a:r>
            <a:r>
              <a:rPr lang="ru-RU" sz="1400" dirty="0" smtClean="0">
                <a:latin typeface="Times New Roman"/>
                <a:cs typeface="Times New Roman"/>
              </a:rPr>
              <a:t>морозостойкости;</a:t>
            </a:r>
            <a:endParaRPr lang="ru-RU" sz="1400" dirty="0">
              <a:latin typeface="Times New Roman"/>
              <a:cs typeface="Times New Roman"/>
            </a:endParaRPr>
          </a:p>
          <a:p>
            <a:pPr marL="457200" indent="-457200" algn="l">
              <a:buFont typeface="Wingdings" charset="2"/>
              <a:buChar char="q"/>
            </a:pPr>
            <a:r>
              <a:rPr lang="ru-RU" sz="1400" dirty="0">
                <a:latin typeface="Times New Roman"/>
                <a:cs typeface="Times New Roman"/>
              </a:rPr>
              <a:t>Плотность истинная;</a:t>
            </a:r>
          </a:p>
          <a:p>
            <a:pPr marL="342900" indent="-342900" algn="l">
              <a:buFont typeface="Wingdings" charset="2"/>
              <a:buChar char="q"/>
            </a:pPr>
            <a:r>
              <a:rPr lang="ru-RU" sz="1400" dirty="0">
                <a:latin typeface="Times New Roman"/>
                <a:cs typeface="Times New Roman"/>
              </a:rPr>
              <a:t>Плотность насыпная;</a:t>
            </a:r>
          </a:p>
          <a:p>
            <a:pPr marL="342900" indent="-342900" algn="l">
              <a:buFont typeface="Wingdings" charset="2"/>
              <a:buChar char="q"/>
            </a:pPr>
            <a:r>
              <a:rPr lang="ru-RU" sz="1400" dirty="0">
                <a:latin typeface="Times New Roman"/>
                <a:cs typeface="Times New Roman"/>
              </a:rPr>
              <a:t>Полный остаток на сите №</a:t>
            </a:r>
            <a:r>
              <a:rPr lang="ru-RU" sz="1400" dirty="0" smtClean="0">
                <a:latin typeface="Times New Roman"/>
                <a:cs typeface="Times New Roman"/>
              </a:rPr>
              <a:t>063;</a:t>
            </a:r>
            <a:endParaRPr lang="ru-RU" sz="1400" dirty="0">
              <a:latin typeface="Times New Roman"/>
              <a:cs typeface="Times New Roman"/>
            </a:endParaRPr>
          </a:p>
          <a:p>
            <a:pPr marL="342900" indent="-342900" algn="l">
              <a:buFont typeface="Wingdings" charset="2"/>
              <a:buChar char="q"/>
            </a:pPr>
            <a:r>
              <a:rPr lang="ru-RU" sz="1400" dirty="0" smtClean="0">
                <a:latin typeface="Times New Roman"/>
                <a:cs typeface="Times New Roman"/>
              </a:rPr>
              <a:t>Содержание </a:t>
            </a:r>
            <a:r>
              <a:rPr lang="ru-RU" sz="1400" dirty="0">
                <a:latin typeface="Times New Roman"/>
                <a:cs typeface="Times New Roman"/>
              </a:rPr>
              <a:t>зерен крупностью </a:t>
            </a:r>
            <a:r>
              <a:rPr lang="ru-RU" sz="1400" dirty="0" smtClean="0">
                <a:latin typeface="Times New Roman"/>
                <a:cs typeface="Times New Roman"/>
              </a:rPr>
              <a:t>свыше</a:t>
            </a:r>
            <a:r>
              <a:rPr lang="ru-RU" sz="1400" dirty="0">
                <a:latin typeface="Times New Roman"/>
                <a:cs typeface="Times New Roman"/>
              </a:rPr>
              <a:t> </a:t>
            </a:r>
            <a:r>
              <a:rPr lang="ru-RU" sz="1400" dirty="0" smtClean="0">
                <a:latin typeface="Times New Roman"/>
                <a:cs typeface="Times New Roman"/>
              </a:rPr>
              <a:t>10 </a:t>
            </a:r>
            <a:r>
              <a:rPr lang="ru-RU" sz="1400" dirty="0">
                <a:latin typeface="Times New Roman"/>
                <a:cs typeface="Times New Roman"/>
              </a:rPr>
              <a:t>мм </a:t>
            </a:r>
            <a:r>
              <a:rPr lang="ru-RU" sz="1400" dirty="0" smtClean="0">
                <a:latin typeface="Times New Roman"/>
                <a:cs typeface="Times New Roman"/>
              </a:rPr>
              <a:t>;</a:t>
            </a:r>
          </a:p>
          <a:p>
            <a:pPr marL="342900" indent="-342900" algn="l">
              <a:buFont typeface="Wingdings" charset="2"/>
              <a:buChar char="q"/>
            </a:pPr>
            <a:r>
              <a:rPr lang="ru-RU" sz="1400" dirty="0">
                <a:latin typeface="Times New Roman"/>
                <a:cs typeface="Times New Roman"/>
              </a:rPr>
              <a:t>Содержание зерен крупностью свыше 5 мм </a:t>
            </a:r>
            <a:r>
              <a:rPr lang="ru-RU" sz="1400" dirty="0" smtClean="0">
                <a:latin typeface="Times New Roman"/>
                <a:cs typeface="Times New Roman"/>
              </a:rPr>
              <a:t>;</a:t>
            </a:r>
          </a:p>
          <a:p>
            <a:pPr algn="l">
              <a:buFont typeface="Wingdings" charset="2"/>
              <a:buChar char="q"/>
            </a:pPr>
            <a:r>
              <a:rPr lang="ru-RU" sz="1400" dirty="0" smtClean="0">
                <a:latin typeface="Times New Roman"/>
                <a:cs typeface="Times New Roman"/>
              </a:rPr>
              <a:t>    Содержание </a:t>
            </a:r>
            <a:r>
              <a:rPr lang="ru-RU" sz="1400" dirty="0">
                <a:latin typeface="Times New Roman"/>
                <a:cs typeface="Times New Roman"/>
              </a:rPr>
              <a:t>зерен крупностью менее</a:t>
            </a:r>
          </a:p>
          <a:p>
            <a:pPr algn="l"/>
            <a:r>
              <a:rPr lang="ru-RU" sz="1400" dirty="0">
                <a:latin typeface="Times New Roman"/>
                <a:cs typeface="Times New Roman"/>
              </a:rPr>
              <a:t> 0,16 </a:t>
            </a:r>
            <a:r>
              <a:rPr lang="ru-RU" sz="1400" dirty="0" smtClean="0">
                <a:latin typeface="Times New Roman"/>
                <a:cs typeface="Times New Roman"/>
              </a:rPr>
              <a:t>мм</a:t>
            </a:r>
            <a:endParaRPr lang="ru-RU" sz="1400" dirty="0">
              <a:latin typeface="Times New Roman"/>
              <a:cs typeface="Times New Roman"/>
            </a:endParaRPr>
          </a:p>
          <a:p>
            <a:endParaRPr lang="ru-RU" sz="1400" dirty="0" smtClean="0">
              <a:latin typeface="Times New Roman"/>
              <a:cs typeface="Times New Roman"/>
            </a:endParaRPr>
          </a:p>
        </p:txBody>
      </p:sp>
      <p:sp>
        <p:nvSpPr>
          <p:cNvPr id="12" name="Название 1"/>
          <p:cNvSpPr txBox="1">
            <a:spLocks/>
          </p:cNvSpPr>
          <p:nvPr/>
        </p:nvSpPr>
        <p:spPr>
          <a:xfrm>
            <a:off x="4786314" y="3071810"/>
            <a:ext cx="4002215" cy="3390709"/>
          </a:xfrm>
          <a:prstGeom prst="rect">
            <a:avLst/>
          </a:prstGeom>
          <a:gradFill>
            <a:gsLst>
              <a:gs pos="0">
                <a:schemeClr val="accent1">
                  <a:tint val="50000"/>
                  <a:satMod val="300000"/>
                  <a:alpha val="23000"/>
                </a:schemeClr>
              </a:gs>
              <a:gs pos="35000">
                <a:schemeClr val="accent1">
                  <a:tint val="37000"/>
                  <a:satMod val="300000"/>
                </a:schemeClr>
              </a:gs>
              <a:gs pos="100000">
                <a:schemeClr val="accent1">
                  <a:tint val="15000"/>
                  <a:satMod val="350000"/>
                </a:schemeClr>
              </a:gs>
            </a:gsLst>
          </a:gra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charset="2"/>
              <a:buChar char="q"/>
            </a:pPr>
            <a:r>
              <a:rPr lang="ru-RU" sz="1400" dirty="0">
                <a:latin typeface="Times New Roman"/>
                <a:cs typeface="Times New Roman"/>
              </a:rPr>
              <a:t>Доля </a:t>
            </a:r>
            <a:r>
              <a:rPr lang="ru-RU" sz="1400" dirty="0" smtClean="0">
                <a:latin typeface="Times New Roman"/>
                <a:cs typeface="Times New Roman"/>
              </a:rPr>
              <a:t>мелочи;</a:t>
            </a:r>
          </a:p>
          <a:p>
            <a:pPr marL="342900" indent="-342900" algn="l">
              <a:buFont typeface="Wingdings" charset="2"/>
              <a:buChar char="q"/>
            </a:pPr>
            <a:r>
              <a:rPr lang="ru-RU" sz="1400" dirty="0">
                <a:latin typeface="Times New Roman"/>
                <a:cs typeface="Times New Roman"/>
              </a:rPr>
              <a:t>Содержание пылевидных </a:t>
            </a:r>
            <a:r>
              <a:rPr lang="ru-RU" sz="1400" dirty="0" smtClean="0">
                <a:latin typeface="Times New Roman"/>
                <a:cs typeface="Times New Roman"/>
              </a:rPr>
              <a:t>частиц</a:t>
            </a:r>
            <a:r>
              <a:rPr lang="ru-RU" sz="1400" dirty="0">
                <a:latin typeface="Times New Roman"/>
                <a:cs typeface="Times New Roman"/>
              </a:rPr>
              <a:t>;</a:t>
            </a:r>
          </a:p>
          <a:p>
            <a:pPr marL="342900" indent="-342900" algn="l">
              <a:buFont typeface="Wingdings" charset="2"/>
              <a:buChar char="q"/>
            </a:pPr>
            <a:r>
              <a:rPr lang="ru-RU" sz="1400" dirty="0">
                <a:latin typeface="Times New Roman"/>
                <a:cs typeface="Times New Roman"/>
              </a:rPr>
              <a:t>Содержание воды в </a:t>
            </a:r>
            <a:r>
              <a:rPr lang="ru-RU" sz="1400" dirty="0" err="1">
                <a:latin typeface="Times New Roman"/>
                <a:cs typeface="Times New Roman"/>
              </a:rPr>
              <a:t>иногородных</a:t>
            </a:r>
            <a:r>
              <a:rPr lang="ru-RU" sz="1400" dirty="0">
                <a:latin typeface="Times New Roman"/>
                <a:cs typeface="Times New Roman"/>
              </a:rPr>
              <a:t> наполнителей </a:t>
            </a:r>
            <a:r>
              <a:rPr lang="ru-RU" sz="1400" dirty="0" smtClean="0">
                <a:latin typeface="Times New Roman"/>
                <a:cs typeface="Times New Roman"/>
              </a:rPr>
              <a:t>;</a:t>
            </a:r>
            <a:endParaRPr lang="ru-RU" sz="1400" dirty="0">
              <a:latin typeface="Times New Roman"/>
              <a:cs typeface="Times New Roman"/>
            </a:endParaRPr>
          </a:p>
          <a:p>
            <a:pPr marL="342900" indent="-342900" algn="l">
              <a:buFont typeface="Wingdings" charset="2"/>
              <a:buChar char="q"/>
            </a:pPr>
            <a:r>
              <a:rPr lang="ru-RU" sz="1400" dirty="0">
                <a:latin typeface="Times New Roman"/>
                <a:cs typeface="Times New Roman"/>
              </a:rPr>
              <a:t>Коэффициент </a:t>
            </a:r>
            <a:r>
              <a:rPr lang="ru-RU" sz="1400" dirty="0" smtClean="0">
                <a:latin typeface="Times New Roman"/>
                <a:cs typeface="Times New Roman"/>
              </a:rPr>
              <a:t>текучести;</a:t>
            </a:r>
            <a:endParaRPr lang="ru-RU" sz="1400" dirty="0">
              <a:latin typeface="Times New Roman"/>
              <a:cs typeface="Times New Roman"/>
            </a:endParaRPr>
          </a:p>
          <a:p>
            <a:pPr marL="342900" indent="-342900" algn="l">
              <a:buFont typeface="Wingdings" charset="2"/>
              <a:buChar char="q"/>
            </a:pPr>
            <a:r>
              <a:rPr lang="ru-RU" sz="1400" dirty="0">
                <a:latin typeface="Times New Roman"/>
                <a:cs typeface="Times New Roman"/>
              </a:rPr>
              <a:t>Содержание грубых органических </a:t>
            </a:r>
            <a:r>
              <a:rPr lang="ru-RU" sz="1400" dirty="0" smtClean="0">
                <a:latin typeface="Times New Roman"/>
                <a:cs typeface="Times New Roman"/>
              </a:rPr>
              <a:t>включений;</a:t>
            </a:r>
            <a:endParaRPr lang="ru-RU" sz="1400" dirty="0">
              <a:latin typeface="Times New Roman"/>
              <a:cs typeface="Times New Roman"/>
            </a:endParaRPr>
          </a:p>
          <a:p>
            <a:pPr marL="457200" indent="-457200" algn="l">
              <a:buFont typeface="Wingdings" charset="2"/>
              <a:buChar char="q"/>
            </a:pPr>
            <a:r>
              <a:rPr lang="ru-RU" sz="1400" dirty="0">
                <a:latin typeface="Times New Roman"/>
                <a:cs typeface="Times New Roman"/>
              </a:rPr>
              <a:t>Плотность </a:t>
            </a:r>
            <a:r>
              <a:rPr lang="ru-RU" sz="1400" dirty="0" smtClean="0">
                <a:latin typeface="Times New Roman"/>
                <a:cs typeface="Times New Roman"/>
              </a:rPr>
              <a:t>средняя;</a:t>
            </a:r>
            <a:endParaRPr lang="ru-RU" sz="1400" dirty="0">
              <a:latin typeface="Times New Roman"/>
              <a:cs typeface="Times New Roman"/>
            </a:endParaRPr>
          </a:p>
          <a:p>
            <a:pPr marL="342900" indent="-342900" algn="l">
              <a:buFont typeface="Wingdings" charset="2"/>
              <a:buChar char="q"/>
            </a:pPr>
            <a:r>
              <a:rPr lang="ru-RU" sz="1400" dirty="0">
                <a:latin typeface="Times New Roman"/>
                <a:cs typeface="Times New Roman"/>
              </a:rPr>
              <a:t>Плотность насыпная;</a:t>
            </a:r>
          </a:p>
          <a:p>
            <a:pPr marL="342900" indent="-342900" algn="l">
              <a:buFont typeface="Wingdings" charset="2"/>
              <a:buChar char="q"/>
            </a:pPr>
            <a:r>
              <a:rPr lang="ru-RU" sz="1400" dirty="0" err="1" smtClean="0">
                <a:latin typeface="Times New Roman"/>
                <a:cs typeface="Times New Roman"/>
              </a:rPr>
              <a:t>Водопоглощение</a:t>
            </a:r>
            <a:r>
              <a:rPr lang="ru-RU" sz="1400" dirty="0" smtClean="0">
                <a:latin typeface="Times New Roman"/>
                <a:cs typeface="Times New Roman"/>
              </a:rPr>
              <a:t>;</a:t>
            </a:r>
            <a:endParaRPr lang="ru-RU" sz="1400" dirty="0">
              <a:latin typeface="Times New Roman"/>
              <a:cs typeface="Times New Roman"/>
            </a:endParaRPr>
          </a:p>
          <a:p>
            <a:pPr marL="342900" indent="-342900" algn="l">
              <a:buFont typeface="Wingdings" charset="2"/>
              <a:buChar char="q"/>
            </a:pPr>
            <a:r>
              <a:rPr lang="ru-RU" sz="1400" dirty="0">
                <a:latin typeface="Times New Roman"/>
                <a:cs typeface="Times New Roman"/>
              </a:rPr>
              <a:t>Органические </a:t>
            </a:r>
            <a:r>
              <a:rPr lang="ru-RU" sz="1400" dirty="0" smtClean="0">
                <a:latin typeface="Times New Roman"/>
                <a:cs typeface="Times New Roman"/>
              </a:rPr>
              <a:t>примеси;</a:t>
            </a:r>
          </a:p>
          <a:p>
            <a:endParaRPr lang="ru-RU" sz="1400" dirty="0" smtClean="0">
              <a:latin typeface="Times New Roman"/>
              <a:cs typeface="Times New Roman"/>
            </a:endParaRPr>
          </a:p>
        </p:txBody>
      </p:sp>
    </p:spTree>
    <p:extLst>
      <p:ext uri="{BB962C8B-B14F-4D97-AF65-F5344CB8AC3E}">
        <p14:creationId xmlns:p14="http://schemas.microsoft.com/office/powerpoint/2010/main" xmlns="" val="4135369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4"/>
            <a:ext cx="8229600" cy="492937"/>
          </a:xfrm>
        </p:spPr>
        <p:style>
          <a:lnRef idx="0">
            <a:schemeClr val="accent5"/>
          </a:lnRef>
          <a:fillRef idx="3">
            <a:schemeClr val="accent5"/>
          </a:fillRef>
          <a:effectRef idx="3">
            <a:schemeClr val="accent5"/>
          </a:effectRef>
          <a:fontRef idx="minor">
            <a:schemeClr val="lt1"/>
          </a:fontRef>
        </p:style>
        <p:txBody>
          <a:bodyPr>
            <a:normAutofit/>
          </a:bodyPr>
          <a:lstStyle/>
          <a:p>
            <a:r>
              <a:rPr lang="ru-RU" sz="2200" dirty="0" smtClean="0">
                <a:latin typeface="Times New Roman"/>
                <a:cs typeface="Times New Roman"/>
              </a:rPr>
              <a:t>Определение глины в комках в песке из отсевов дробления</a:t>
            </a:r>
            <a:endParaRPr lang="ru-RU" sz="2200" dirty="0">
              <a:latin typeface="Times New Roman"/>
              <a:cs typeface="Times New Roman"/>
            </a:endParaRPr>
          </a:p>
        </p:txBody>
      </p:sp>
      <p:pic>
        <p:nvPicPr>
          <p:cNvPr id="6" name="Изображение 5"/>
          <p:cNvPicPr>
            <a:picLocks noChangeAspect="1"/>
          </p:cNvPicPr>
          <p:nvPr/>
        </p:nvPicPr>
        <p:blipFill>
          <a:blip r:embed="rId2" cstate="print"/>
          <a:stretch>
            <a:fillRect/>
          </a:stretch>
        </p:blipFill>
        <p:spPr>
          <a:xfrm>
            <a:off x="6143636" y="785794"/>
            <a:ext cx="2483380" cy="1655141"/>
          </a:xfrm>
          <a:prstGeom prst="rect">
            <a:avLst/>
          </a:prstGeom>
          <a:scene3d>
            <a:camera prst="orthographicFront"/>
            <a:lightRig rig="threePt" dir="t"/>
          </a:scene3d>
          <a:sp3d>
            <a:bevelT/>
          </a:sp3d>
        </p:spPr>
      </p:pic>
      <p:sp>
        <p:nvSpPr>
          <p:cNvPr id="7" name="Прямоугольник 6"/>
          <p:cNvSpPr/>
          <p:nvPr/>
        </p:nvSpPr>
        <p:spPr>
          <a:xfrm>
            <a:off x="500034" y="714356"/>
            <a:ext cx="5242440" cy="2031325"/>
          </a:xfrm>
          <a:prstGeom prst="rect">
            <a:avLst/>
          </a:prstGeom>
          <a:gradFill>
            <a:gsLst>
              <a:gs pos="0">
                <a:schemeClr val="accent1">
                  <a:tint val="50000"/>
                  <a:satMod val="300000"/>
                  <a:alpha val="25000"/>
                </a:schemeClr>
              </a:gs>
              <a:gs pos="35000">
                <a:schemeClr val="accent1">
                  <a:tint val="37000"/>
                  <a:satMod val="300000"/>
                </a:schemeClr>
              </a:gs>
              <a:gs pos="100000">
                <a:schemeClr val="accent1">
                  <a:tint val="15000"/>
                  <a:satMod val="350000"/>
                </a:schemeClr>
              </a:gs>
            </a:gsLst>
          </a:gra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pPr>
            <a:r>
              <a:rPr lang="ru-RU" sz="1400" dirty="0" smtClean="0">
                <a:latin typeface="Times New Roman"/>
                <a:cs typeface="Times New Roman"/>
              </a:rPr>
              <a:t>Сущность метода заключается в определении содержания глины в комках  путем отбора частиц, отличающихся  от зерен песка вязкостью.</a:t>
            </a:r>
            <a:endParaRPr lang="fr-FR" sz="1400" dirty="0" smtClean="0">
              <a:latin typeface="Times New Roman"/>
              <a:cs typeface="Times New Roman"/>
            </a:endParaRPr>
          </a:p>
          <a:p>
            <a:pPr>
              <a:lnSpc>
                <a:spcPct val="150000"/>
              </a:lnSpc>
            </a:pPr>
            <a:endParaRPr lang="ru-RU" sz="1400" dirty="0" smtClean="0">
              <a:latin typeface="Times New Roman"/>
              <a:cs typeface="Times New Roman"/>
            </a:endParaRPr>
          </a:p>
          <a:p>
            <a:pPr>
              <a:lnSpc>
                <a:spcPct val="150000"/>
              </a:lnSpc>
            </a:pPr>
            <a:r>
              <a:rPr lang="ru-RU" sz="1400" dirty="0" smtClean="0">
                <a:latin typeface="Times New Roman"/>
                <a:cs typeface="Times New Roman"/>
              </a:rPr>
              <a:t>Содержание комков глины в пробе песка  «Гл»  в процентах вычисляют по формуле:    </a:t>
            </a:r>
            <a:endParaRPr lang="ru-RU" sz="1400" dirty="0">
              <a:latin typeface="Times New Roman"/>
              <a:cs typeface="Times New Roman"/>
            </a:endParaRPr>
          </a:p>
        </p:txBody>
      </p:sp>
      <p:pic>
        <p:nvPicPr>
          <p:cNvPr id="8" name="Изображение 7"/>
          <p:cNvPicPr>
            <a:picLocks noChangeAspect="1"/>
          </p:cNvPicPr>
          <p:nvPr/>
        </p:nvPicPr>
        <p:blipFill>
          <a:blip r:embed="rId3" cstate="print"/>
          <a:stretch>
            <a:fillRect/>
          </a:stretch>
        </p:blipFill>
        <p:spPr>
          <a:xfrm>
            <a:off x="500034" y="2857496"/>
            <a:ext cx="4847283" cy="901089"/>
          </a:xfrm>
          <a:prstGeom prst="rect">
            <a:avLst/>
          </a:prstGeom>
          <a:gradFill>
            <a:gsLst>
              <a:gs pos="0">
                <a:schemeClr val="accent1">
                  <a:tint val="50000"/>
                  <a:satMod val="300000"/>
                  <a:alpha val="25000"/>
                </a:schemeClr>
              </a:gs>
              <a:gs pos="35000">
                <a:schemeClr val="accent1">
                  <a:tint val="37000"/>
                  <a:satMod val="300000"/>
                </a:schemeClr>
              </a:gs>
              <a:gs pos="100000">
                <a:schemeClr val="accent1">
                  <a:tint val="15000"/>
                  <a:satMod val="350000"/>
                </a:schemeClr>
              </a:gs>
            </a:gsLst>
          </a:gra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pic>
      <p:sp>
        <p:nvSpPr>
          <p:cNvPr id="9" name="Прямоугольник 8"/>
          <p:cNvSpPr/>
          <p:nvPr/>
        </p:nvSpPr>
        <p:spPr>
          <a:xfrm>
            <a:off x="500034" y="4000504"/>
            <a:ext cx="7826534" cy="1367041"/>
          </a:xfrm>
          <a:prstGeom prst="rect">
            <a:avLst/>
          </a:prstGeom>
          <a:gradFill>
            <a:gsLst>
              <a:gs pos="0">
                <a:schemeClr val="accent1">
                  <a:tint val="50000"/>
                  <a:satMod val="300000"/>
                  <a:alpha val="25000"/>
                </a:schemeClr>
              </a:gs>
              <a:gs pos="35000">
                <a:schemeClr val="accent1">
                  <a:tint val="37000"/>
                  <a:satMod val="300000"/>
                </a:schemeClr>
              </a:gs>
              <a:gs pos="100000">
                <a:schemeClr val="accent1">
                  <a:tint val="15000"/>
                  <a:satMod val="350000"/>
                </a:schemeClr>
              </a:gs>
            </a:gsLst>
          </a:gra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ru-RU" sz="1400" dirty="0" smtClean="0">
                <a:latin typeface="Times New Roman"/>
                <a:cs typeface="Times New Roman"/>
              </a:rPr>
              <a:t>По распоряжению СТО АВТОДОР 2.6 –2013 в составе щебеночно-мастичных, плотных и высокоплотных асфальтобетонных смесей  для устройства верхних слоев покрытий следует применять песок из отсевов дробления по ГОСТ 31424-2010 с содержанием глины в комках  - не допускается.</a:t>
            </a:r>
          </a:p>
        </p:txBody>
      </p:sp>
    </p:spTree>
    <p:extLst>
      <p:ext uri="{BB962C8B-B14F-4D97-AF65-F5344CB8AC3E}">
        <p14:creationId xmlns:p14="http://schemas.microsoft.com/office/powerpoint/2010/main" xmlns="" val="1769544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3533.JPG"/>
          <p:cNvPicPr>
            <a:picLocks noChangeAspect="1"/>
          </p:cNvPicPr>
          <p:nvPr/>
        </p:nvPicPr>
        <p:blipFill>
          <a:blip r:embed="rId2" cstate="print"/>
          <a:stretch>
            <a:fillRect/>
          </a:stretch>
        </p:blipFill>
        <p:spPr>
          <a:xfrm rot="16200000">
            <a:off x="17494" y="1646802"/>
            <a:ext cx="2736304" cy="2268252"/>
          </a:xfrm>
          <a:prstGeom prst="rect">
            <a:avLst/>
          </a:prstGeom>
        </p:spPr>
      </p:pic>
      <p:pic>
        <p:nvPicPr>
          <p:cNvPr id="6" name="Рисунок 5" descr="IMG_3581.JPG"/>
          <p:cNvPicPr>
            <a:picLocks noChangeAspect="1"/>
          </p:cNvPicPr>
          <p:nvPr/>
        </p:nvPicPr>
        <p:blipFill>
          <a:blip r:embed="rId3" cstate="print"/>
          <a:stretch>
            <a:fillRect/>
          </a:stretch>
        </p:blipFill>
        <p:spPr>
          <a:xfrm>
            <a:off x="899592" y="4509120"/>
            <a:ext cx="2880320" cy="2160240"/>
          </a:xfrm>
          <a:prstGeom prst="rect">
            <a:avLst/>
          </a:prstGeom>
        </p:spPr>
      </p:pic>
      <p:pic>
        <p:nvPicPr>
          <p:cNvPr id="7" name="Рисунок 6" descr="IMG_3624.JPG"/>
          <p:cNvPicPr>
            <a:picLocks noChangeAspect="1"/>
          </p:cNvPicPr>
          <p:nvPr/>
        </p:nvPicPr>
        <p:blipFill>
          <a:blip r:embed="rId4" cstate="print"/>
          <a:stretch>
            <a:fillRect/>
          </a:stretch>
        </p:blipFill>
        <p:spPr>
          <a:xfrm>
            <a:off x="2915816" y="1412776"/>
            <a:ext cx="2808312" cy="2106234"/>
          </a:xfrm>
          <a:prstGeom prst="rect">
            <a:avLst/>
          </a:prstGeom>
        </p:spPr>
      </p:pic>
      <p:pic>
        <p:nvPicPr>
          <p:cNvPr id="8" name="Рисунок 7" descr="IMG_3657.JPG"/>
          <p:cNvPicPr>
            <a:picLocks noChangeAspect="1"/>
          </p:cNvPicPr>
          <p:nvPr/>
        </p:nvPicPr>
        <p:blipFill>
          <a:blip r:embed="rId5" cstate="print"/>
          <a:stretch>
            <a:fillRect/>
          </a:stretch>
        </p:blipFill>
        <p:spPr>
          <a:xfrm>
            <a:off x="5508104" y="4509120"/>
            <a:ext cx="2880321" cy="2160240"/>
          </a:xfrm>
          <a:prstGeom prst="rect">
            <a:avLst/>
          </a:prstGeom>
        </p:spPr>
      </p:pic>
      <p:pic>
        <p:nvPicPr>
          <p:cNvPr id="10" name="Рисунок 9" descr="IMG_3686.JPG"/>
          <p:cNvPicPr>
            <a:picLocks noChangeAspect="1"/>
          </p:cNvPicPr>
          <p:nvPr/>
        </p:nvPicPr>
        <p:blipFill>
          <a:blip r:embed="rId6" cstate="print"/>
          <a:stretch>
            <a:fillRect/>
          </a:stretch>
        </p:blipFill>
        <p:spPr>
          <a:xfrm>
            <a:off x="6444208" y="1412776"/>
            <a:ext cx="2268252" cy="2736304"/>
          </a:xfrm>
          <a:prstGeom prst="rect">
            <a:avLst/>
          </a:prstGeom>
        </p:spPr>
      </p:pic>
      <p:cxnSp>
        <p:nvCxnSpPr>
          <p:cNvPr id="12" name="Прямая соединительная линия 11"/>
          <p:cNvCxnSpPr/>
          <p:nvPr/>
        </p:nvCxnSpPr>
        <p:spPr>
          <a:xfrm>
            <a:off x="0" y="4149080"/>
            <a:ext cx="9144000" cy="0"/>
          </a:xfrm>
          <a:prstGeom prst="line">
            <a:avLst/>
          </a:prstGeom>
          <a:ln>
            <a:solidFill>
              <a:schemeClr val="accent1">
                <a:satMod val="120000"/>
                <a:alpha val="26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611560" y="0"/>
            <a:ext cx="8136904" cy="83099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ru-RU" sz="2400" b="1" dirty="0" smtClean="0">
                <a:latin typeface="Comic Sans MS" pitchFamily="66" charset="0"/>
                <a:cs typeface="Times New Roman" pitchFamily="18" charset="0"/>
              </a:rPr>
              <a:t>Дефекты выявленные в 2010г. на участках автомобильной дороги М-4 «ДОН»</a:t>
            </a:r>
            <a:endParaRPr lang="ru-RU" sz="2400" b="1" dirty="0">
              <a:latin typeface="Comic Sans MS" pitchFamily="66" charset="0"/>
              <a:cs typeface="Times New Roman" pitchFamily="18" charset="0"/>
            </a:endParaRPr>
          </a:p>
        </p:txBody>
      </p:sp>
      <p:sp>
        <p:nvSpPr>
          <p:cNvPr id="17" name="TextBox 16"/>
          <p:cNvSpPr txBox="1">
            <a:spLocks noChangeArrowheads="1"/>
          </p:cNvSpPr>
          <p:nvPr/>
        </p:nvSpPr>
        <p:spPr bwMode="auto">
          <a:xfrm>
            <a:off x="0" y="1052736"/>
            <a:ext cx="2843808" cy="2923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300" b="1" dirty="0" smtClean="0">
                <a:latin typeface="Comic Sans MS" pitchFamily="66" charset="0"/>
                <a:cs typeface="Times New Roman" pitchFamily="18" charset="0"/>
              </a:rPr>
              <a:t>Сетка трещин (км1132-км1134)</a:t>
            </a:r>
            <a:endParaRPr lang="ru-RU" sz="1300" b="1" dirty="0">
              <a:latin typeface="Comic Sans MS" pitchFamily="66" charset="0"/>
              <a:cs typeface="Times New Roman" pitchFamily="18" charset="0"/>
            </a:endParaRPr>
          </a:p>
        </p:txBody>
      </p:sp>
      <p:sp>
        <p:nvSpPr>
          <p:cNvPr id="18" name="TextBox 17"/>
          <p:cNvSpPr txBox="1">
            <a:spLocks noChangeArrowheads="1"/>
          </p:cNvSpPr>
          <p:nvPr/>
        </p:nvSpPr>
        <p:spPr bwMode="auto">
          <a:xfrm>
            <a:off x="5868144" y="1052736"/>
            <a:ext cx="3275856" cy="2923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300" b="1" dirty="0" smtClean="0">
                <a:latin typeface="Comic Sans MS" pitchFamily="66" charset="0"/>
                <a:cs typeface="Times New Roman" pitchFamily="18" charset="0"/>
              </a:rPr>
              <a:t>Поперечная трещина (км347-км349)</a:t>
            </a:r>
            <a:endParaRPr lang="ru-RU" sz="1300" b="1" dirty="0">
              <a:latin typeface="Comic Sans MS" pitchFamily="66" charset="0"/>
              <a:cs typeface="Times New Roman" pitchFamily="18" charset="0"/>
            </a:endParaRPr>
          </a:p>
        </p:txBody>
      </p:sp>
      <p:sp>
        <p:nvSpPr>
          <p:cNvPr id="19" name="TextBox 18"/>
          <p:cNvSpPr txBox="1">
            <a:spLocks noChangeArrowheads="1"/>
          </p:cNvSpPr>
          <p:nvPr/>
        </p:nvSpPr>
        <p:spPr bwMode="auto">
          <a:xfrm>
            <a:off x="3059832" y="3645024"/>
            <a:ext cx="2520280" cy="2923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300" b="1" dirty="0" smtClean="0">
                <a:latin typeface="Comic Sans MS" pitchFamily="66" charset="0"/>
                <a:cs typeface="Times New Roman" pitchFamily="18" charset="0"/>
              </a:rPr>
              <a:t>Шелушение (км377-км379)</a:t>
            </a:r>
            <a:endParaRPr lang="ru-RU" sz="1300" b="1" dirty="0">
              <a:latin typeface="Comic Sans MS" pitchFamily="66" charset="0"/>
              <a:cs typeface="Times New Roman" pitchFamily="18" charset="0"/>
            </a:endParaRPr>
          </a:p>
        </p:txBody>
      </p:sp>
      <p:sp>
        <p:nvSpPr>
          <p:cNvPr id="20" name="TextBox 19"/>
          <p:cNvSpPr txBox="1">
            <a:spLocks noChangeArrowheads="1"/>
          </p:cNvSpPr>
          <p:nvPr/>
        </p:nvSpPr>
        <p:spPr bwMode="auto">
          <a:xfrm>
            <a:off x="899592" y="4149080"/>
            <a:ext cx="2915816" cy="2923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300" b="1" dirty="0" smtClean="0">
                <a:latin typeface="Comic Sans MS" pitchFamily="66" charset="0"/>
                <a:cs typeface="Times New Roman" pitchFamily="18" charset="0"/>
              </a:rPr>
              <a:t>Выпотевание (км1154-км1156)</a:t>
            </a:r>
            <a:endParaRPr lang="ru-RU" sz="1300" b="1" dirty="0">
              <a:latin typeface="Comic Sans MS" pitchFamily="66" charset="0"/>
              <a:cs typeface="Times New Roman" pitchFamily="18" charset="0"/>
            </a:endParaRPr>
          </a:p>
        </p:txBody>
      </p:sp>
      <p:sp>
        <p:nvSpPr>
          <p:cNvPr id="21" name="TextBox 20"/>
          <p:cNvSpPr txBox="1">
            <a:spLocks noChangeArrowheads="1"/>
          </p:cNvSpPr>
          <p:nvPr/>
        </p:nvSpPr>
        <p:spPr bwMode="auto">
          <a:xfrm>
            <a:off x="5508104" y="4149080"/>
            <a:ext cx="2915816" cy="2923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300" b="1" dirty="0" smtClean="0">
                <a:latin typeface="Comic Sans MS" pitchFamily="66" charset="0"/>
                <a:cs typeface="Times New Roman" pitchFamily="18" charset="0"/>
              </a:rPr>
              <a:t>Выбоина (км964-км965)</a:t>
            </a:r>
            <a:endParaRPr lang="ru-RU" sz="1300" b="1" dirty="0">
              <a:latin typeface="Comic Sans MS" pitchFamily="66" charset="0"/>
              <a:cs typeface="Times New Roman" pitchFamily="18" charset="0"/>
            </a:endParaRPr>
          </a:p>
        </p:txBody>
      </p:sp>
    </p:spTree>
    <p:extLst>
      <p:ext uri="{BB962C8B-B14F-4D97-AF65-F5344CB8AC3E}">
        <p14:creationId xmlns:p14="http://schemas.microsoft.com/office/powerpoint/2010/main" xmlns="" val="2820296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4"/>
            <a:ext cx="8229600" cy="636008"/>
          </a:xfrm>
        </p:spPr>
        <p:style>
          <a:lnRef idx="0">
            <a:schemeClr val="accent5"/>
          </a:lnRef>
          <a:fillRef idx="3">
            <a:schemeClr val="accent5"/>
          </a:fillRef>
          <a:effectRef idx="3">
            <a:schemeClr val="accent5"/>
          </a:effectRef>
          <a:fontRef idx="minor">
            <a:schemeClr val="lt1"/>
          </a:fontRef>
        </p:style>
        <p:txBody>
          <a:bodyPr>
            <a:noAutofit/>
          </a:bodyPr>
          <a:lstStyle/>
          <a:p>
            <a:r>
              <a:rPr lang="ru-RU" sz="2200" dirty="0" smtClean="0">
                <a:latin typeface="Times New Roman"/>
                <a:cs typeface="Times New Roman"/>
              </a:rPr>
              <a:t>Определение глины по набуханию в цилиндре в песке из отсевов дробления</a:t>
            </a:r>
            <a:endParaRPr lang="ru-RU" sz="2200" dirty="0">
              <a:latin typeface="Times New Roman"/>
              <a:cs typeface="Times New Roman"/>
            </a:endParaRPr>
          </a:p>
        </p:txBody>
      </p:sp>
      <p:sp>
        <p:nvSpPr>
          <p:cNvPr id="5" name="Прямоугольник 4"/>
          <p:cNvSpPr/>
          <p:nvPr/>
        </p:nvSpPr>
        <p:spPr>
          <a:xfrm>
            <a:off x="457199" y="835373"/>
            <a:ext cx="6405899" cy="2013372"/>
          </a:xfrm>
          <a:prstGeom prst="rect">
            <a:avLst/>
          </a:prstGeom>
          <a:gradFill>
            <a:gsLst>
              <a:gs pos="0">
                <a:schemeClr val="accent1">
                  <a:tint val="50000"/>
                  <a:satMod val="300000"/>
                  <a:alpha val="9000"/>
                </a:schemeClr>
              </a:gs>
              <a:gs pos="35000">
                <a:schemeClr val="accent1">
                  <a:tint val="37000"/>
                  <a:satMod val="300000"/>
                </a:schemeClr>
              </a:gs>
              <a:gs pos="100000">
                <a:schemeClr val="accent1">
                  <a:tint val="15000"/>
                  <a:satMod val="350000"/>
                </a:schemeClr>
              </a:gs>
            </a:gsLst>
          </a:gra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pPr>
            <a:r>
              <a:rPr lang="ru-RU" sz="1400" dirty="0">
                <a:latin typeface="Times New Roman"/>
                <a:cs typeface="Times New Roman"/>
              </a:rPr>
              <a:t>Сущность метода заключается в определении величины приращения объема глинистых частиц в течение не менее 24 ч с момента отстаивания и расчета содержания глинистых частиц по средней величине приращения объема.</a:t>
            </a:r>
          </a:p>
          <a:p>
            <a:pPr>
              <a:lnSpc>
                <a:spcPct val="150000"/>
              </a:lnSpc>
            </a:pPr>
            <a:r>
              <a:rPr lang="ru-RU" sz="1400" dirty="0">
                <a:latin typeface="Times New Roman"/>
                <a:cs typeface="Times New Roman"/>
              </a:rPr>
              <a:t>Метод распространяется на природные пески и пески из отсевов дробления горных пород, из шлаков черной и цветной металлургии и фосфорных шлаков, применяемые для дорожного строительства.</a:t>
            </a:r>
          </a:p>
        </p:txBody>
      </p:sp>
      <p:pic>
        <p:nvPicPr>
          <p:cNvPr id="6" name="Изображение 5"/>
          <p:cNvPicPr>
            <a:picLocks noChangeAspect="1"/>
          </p:cNvPicPr>
          <p:nvPr/>
        </p:nvPicPr>
        <p:blipFill>
          <a:blip r:embed="rId2" cstate="print"/>
          <a:stretch>
            <a:fillRect/>
          </a:stretch>
        </p:blipFill>
        <p:spPr>
          <a:xfrm>
            <a:off x="7201009" y="835372"/>
            <a:ext cx="1188516" cy="1867631"/>
          </a:xfrm>
          <a:prstGeom prst="rect">
            <a:avLst/>
          </a:prstGeom>
        </p:spPr>
      </p:pic>
      <p:sp>
        <p:nvSpPr>
          <p:cNvPr id="7" name="Прямоугольник 6"/>
          <p:cNvSpPr/>
          <p:nvPr/>
        </p:nvSpPr>
        <p:spPr>
          <a:xfrm>
            <a:off x="457200" y="3045775"/>
            <a:ext cx="7826534" cy="1690206"/>
          </a:xfrm>
          <a:prstGeom prst="rect">
            <a:avLst/>
          </a:prstGeom>
          <a:gradFill>
            <a:gsLst>
              <a:gs pos="0">
                <a:schemeClr val="accent1">
                  <a:tint val="50000"/>
                  <a:satMod val="300000"/>
                  <a:alpha val="9000"/>
                </a:schemeClr>
              </a:gs>
              <a:gs pos="35000">
                <a:schemeClr val="accent1">
                  <a:tint val="37000"/>
                  <a:satMod val="300000"/>
                </a:schemeClr>
              </a:gs>
              <a:gs pos="100000">
                <a:schemeClr val="accent1">
                  <a:tint val="15000"/>
                  <a:satMod val="350000"/>
                </a:schemeClr>
              </a:gs>
            </a:gsLst>
          </a:gra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ru-RU" sz="1400" dirty="0" smtClean="0">
                <a:latin typeface="Times New Roman"/>
                <a:cs typeface="Times New Roman"/>
              </a:rPr>
              <a:t>По распоряжению СТО АВТОДОР 2.6 – 2013 в составе щебеночно-мастичных, плотных и высокоплотных асфальтобетонных смесей  для устройства верхних слоев покрытий следует применять песок из отсевов дробления по ГОСТ 31424-2010 с содержанием глины по набуханию в цилиндре не более: для метаморфических и изверженных пород – 0,4%, для осадочных пород  - 0,1</a:t>
            </a:r>
            <a:r>
              <a:rPr lang="en-US" sz="1400" dirty="0" smtClean="0">
                <a:latin typeface="Times New Roman"/>
                <a:cs typeface="Times New Roman"/>
              </a:rPr>
              <a:t>%</a:t>
            </a:r>
            <a:r>
              <a:rPr lang="ru-RU" sz="1400" dirty="0" smtClean="0">
                <a:latin typeface="Times New Roman"/>
                <a:cs typeface="Times New Roman"/>
              </a:rPr>
              <a:t>.</a:t>
            </a:r>
          </a:p>
        </p:txBody>
      </p:sp>
    </p:spTree>
    <p:extLst>
      <p:ext uri="{BB962C8B-B14F-4D97-AF65-F5344CB8AC3E}">
        <p14:creationId xmlns:p14="http://schemas.microsoft.com/office/powerpoint/2010/main" xmlns="" val="16144108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 y="624492"/>
            <a:ext cx="8351802" cy="954107"/>
          </a:xfrm>
          <a:prstGeom prst="rect">
            <a:avLst/>
          </a:prstGeom>
        </p:spPr>
        <p:txBody>
          <a:bodyPr wrap="square">
            <a:spAutoFit/>
          </a:bodyPr>
          <a:lstStyle/>
          <a:p>
            <a:r>
              <a:rPr lang="ru-RU" sz="1400" b="1" dirty="0" smtClean="0">
                <a:latin typeface="Times New Roman"/>
                <a:cs typeface="Times New Roman"/>
              </a:rPr>
              <a:t>Природный песок </a:t>
            </a:r>
            <a:r>
              <a:rPr lang="ru-RU" sz="1400" dirty="0" smtClean="0">
                <a:latin typeface="Times New Roman"/>
                <a:cs typeface="Times New Roman"/>
              </a:rPr>
              <a:t>– неорганический сыпучий материал </a:t>
            </a:r>
            <a:r>
              <a:rPr lang="ru-RU" sz="1400" dirty="0">
                <a:latin typeface="Times New Roman"/>
                <a:cs typeface="Times New Roman"/>
              </a:rPr>
              <a:t>с крупностью зерен до 5 мм, </a:t>
            </a:r>
            <a:r>
              <a:rPr lang="ru-RU" sz="1400" dirty="0" err="1">
                <a:latin typeface="Times New Roman"/>
                <a:cs typeface="Times New Roman"/>
              </a:rPr>
              <a:t>образовавшийся</a:t>
            </a:r>
            <a:r>
              <a:rPr lang="ru-RU" sz="1400" dirty="0">
                <a:latin typeface="Times New Roman"/>
                <a:cs typeface="Times New Roman"/>
              </a:rPr>
              <a:t> в результате естественного разрушения скальных горных пород и </a:t>
            </a:r>
            <a:r>
              <a:rPr lang="ru-RU" sz="1400" dirty="0" smtClean="0">
                <a:latin typeface="Times New Roman"/>
                <a:cs typeface="Times New Roman"/>
              </a:rPr>
              <a:t>получаемый при </a:t>
            </a:r>
            <a:r>
              <a:rPr lang="ru-RU" sz="1400" dirty="0">
                <a:latin typeface="Times New Roman"/>
                <a:cs typeface="Times New Roman"/>
              </a:rPr>
              <a:t>разработке песчаных и </a:t>
            </a:r>
            <a:r>
              <a:rPr lang="ru-RU" sz="1400" dirty="0" err="1">
                <a:latin typeface="Times New Roman"/>
                <a:cs typeface="Times New Roman"/>
              </a:rPr>
              <a:t>песчано-гравийных</a:t>
            </a:r>
            <a:r>
              <a:rPr lang="ru-RU" sz="1400" dirty="0">
                <a:latin typeface="Times New Roman"/>
                <a:cs typeface="Times New Roman"/>
              </a:rPr>
              <a:t> месторождений без использования или с использованием специального обогатительного оборудования.</a:t>
            </a:r>
          </a:p>
        </p:txBody>
      </p:sp>
      <p:sp>
        <p:nvSpPr>
          <p:cNvPr id="5" name="Название 1"/>
          <p:cNvSpPr>
            <a:spLocks noGrp="1"/>
          </p:cNvSpPr>
          <p:nvPr>
            <p:ph type="title"/>
          </p:nvPr>
        </p:nvSpPr>
        <p:spPr>
          <a:xfrm>
            <a:off x="457200" y="51394"/>
            <a:ext cx="8229600" cy="484547"/>
          </a:xfrm>
        </p:spPr>
        <p:style>
          <a:lnRef idx="0">
            <a:schemeClr val="accent5"/>
          </a:lnRef>
          <a:fillRef idx="3">
            <a:schemeClr val="accent5"/>
          </a:fillRef>
          <a:effectRef idx="3">
            <a:schemeClr val="accent5"/>
          </a:effectRef>
          <a:fontRef idx="minor">
            <a:schemeClr val="lt1"/>
          </a:fontRef>
        </p:style>
        <p:txBody>
          <a:bodyPr>
            <a:noAutofit/>
          </a:bodyPr>
          <a:lstStyle/>
          <a:p>
            <a:r>
              <a:rPr lang="ru-RU" sz="2200" dirty="0" smtClean="0">
                <a:latin typeface="Times New Roman"/>
                <a:cs typeface="Times New Roman"/>
              </a:rPr>
              <a:t>Природный песок</a:t>
            </a:r>
            <a:endParaRPr lang="ru-RU" sz="2200" dirty="0">
              <a:latin typeface="Times New Roman"/>
              <a:cs typeface="Times New Roman"/>
            </a:endParaRPr>
          </a:p>
        </p:txBody>
      </p:sp>
      <p:sp>
        <p:nvSpPr>
          <p:cNvPr id="6" name="Название 1"/>
          <p:cNvSpPr txBox="1">
            <a:spLocks/>
          </p:cNvSpPr>
          <p:nvPr/>
        </p:nvSpPr>
        <p:spPr>
          <a:xfrm>
            <a:off x="609600" y="1578599"/>
            <a:ext cx="8229600" cy="484547"/>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2200" dirty="0" smtClean="0">
                <a:latin typeface="Times New Roman"/>
                <a:cs typeface="Times New Roman"/>
              </a:rPr>
              <a:t>По минеральному составу природный песок различают: </a:t>
            </a:r>
            <a:endParaRPr lang="ru-RU" sz="2200" dirty="0">
              <a:latin typeface="Times New Roman"/>
              <a:cs typeface="Times New Roman"/>
            </a:endParaRPr>
          </a:p>
        </p:txBody>
      </p:sp>
      <p:cxnSp>
        <p:nvCxnSpPr>
          <p:cNvPr id="7" name="Прямая со стрелкой 6"/>
          <p:cNvCxnSpPr/>
          <p:nvPr/>
        </p:nvCxnSpPr>
        <p:spPr>
          <a:xfrm>
            <a:off x="1596340" y="2063146"/>
            <a:ext cx="1" cy="466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Название 1"/>
          <p:cNvSpPr txBox="1">
            <a:spLocks/>
          </p:cNvSpPr>
          <p:nvPr/>
        </p:nvSpPr>
        <p:spPr>
          <a:xfrm>
            <a:off x="483851" y="2529181"/>
            <a:ext cx="1963672" cy="2457396"/>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100" b="1" dirty="0" smtClean="0">
                <a:latin typeface="Times New Roman"/>
                <a:cs typeface="Times New Roman"/>
              </a:rPr>
              <a:t>Кварцевые пески</a:t>
            </a:r>
            <a:r>
              <a:rPr lang="ru-RU" sz="1100" dirty="0" smtClean="0">
                <a:latin typeface="Times New Roman"/>
                <a:cs typeface="Times New Roman"/>
              </a:rPr>
              <a:t>—  </a:t>
            </a:r>
            <a:r>
              <a:rPr lang="ru-RU" sz="1100" dirty="0">
                <a:latin typeface="Times New Roman"/>
                <a:cs typeface="Times New Roman"/>
              </a:rPr>
              <a:t>материал, получаемый дроблением и </a:t>
            </a:r>
            <a:r>
              <a:rPr lang="ru-RU" sz="1100" dirty="0" smtClean="0">
                <a:latin typeface="Times New Roman"/>
                <a:cs typeface="Times New Roman"/>
              </a:rPr>
              <a:t>рассевом молочно-белого кварца.</a:t>
            </a:r>
            <a:r>
              <a:rPr lang="ru-RU" sz="1100" dirty="0">
                <a:latin typeface="Times New Roman"/>
                <a:cs typeface="Times New Roman"/>
              </a:rPr>
              <a:t> Обладает высокой стойкостью к механическим, химическим, атмосферным воздействиям.</a:t>
            </a:r>
            <a:r>
              <a:rPr lang="ru-RU" sz="1100" dirty="0" smtClean="0">
                <a:latin typeface="Times New Roman"/>
                <a:cs typeface="Times New Roman"/>
              </a:rPr>
              <a:t> </a:t>
            </a:r>
            <a:r>
              <a:rPr lang="ru-RU" sz="1100" dirty="0">
                <a:latin typeface="Times New Roman"/>
                <a:cs typeface="Times New Roman"/>
              </a:rPr>
              <a:t>Применяется в производстве декоративно-отделочных материалов, в фасадных и </a:t>
            </a:r>
            <a:r>
              <a:rPr lang="ru-RU" sz="1100" dirty="0" smtClean="0">
                <a:latin typeface="Times New Roman"/>
                <a:cs typeface="Times New Roman"/>
              </a:rPr>
              <a:t>интерьерных штукатурках, ландшафтном дизайне.</a:t>
            </a:r>
            <a:endParaRPr lang="ru-RU" sz="1100" dirty="0">
              <a:latin typeface="Times New Roman"/>
              <a:cs typeface="Times New Roman"/>
            </a:endParaRPr>
          </a:p>
          <a:p>
            <a:r>
              <a:rPr lang="uk-UA" sz="1100" dirty="0" smtClean="0">
                <a:latin typeface="Times New Roman"/>
                <a:cs typeface="Times New Roman"/>
              </a:rPr>
              <a:t> </a:t>
            </a:r>
            <a:endParaRPr lang="uk-UA" sz="1100" dirty="0">
              <a:latin typeface="Times New Roman"/>
              <a:cs typeface="Times New Roman"/>
            </a:endParaRPr>
          </a:p>
        </p:txBody>
      </p:sp>
      <p:pic>
        <p:nvPicPr>
          <p:cNvPr id="9" name="Изображение 8"/>
          <p:cNvPicPr>
            <a:picLocks noChangeAspect="1"/>
          </p:cNvPicPr>
          <p:nvPr/>
        </p:nvPicPr>
        <p:blipFill>
          <a:blip r:embed="rId3" cstate="print"/>
          <a:stretch>
            <a:fillRect/>
          </a:stretch>
        </p:blipFill>
        <p:spPr>
          <a:xfrm>
            <a:off x="571472" y="5072074"/>
            <a:ext cx="1937021" cy="1526265"/>
          </a:xfrm>
          <a:prstGeom prst="rect">
            <a:avLst/>
          </a:prstGeom>
          <a:scene3d>
            <a:camera prst="orthographicFront"/>
            <a:lightRig rig="threePt" dir="t"/>
          </a:scene3d>
          <a:sp3d>
            <a:bevelT w="165100" prst="coolSlant"/>
          </a:sp3d>
        </p:spPr>
      </p:pic>
      <p:cxnSp>
        <p:nvCxnSpPr>
          <p:cNvPr id="10" name="Прямая со стрелкой 9"/>
          <p:cNvCxnSpPr/>
          <p:nvPr/>
        </p:nvCxnSpPr>
        <p:spPr>
          <a:xfrm>
            <a:off x="4229719" y="2063146"/>
            <a:ext cx="0" cy="466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Название 1"/>
          <p:cNvSpPr txBox="1">
            <a:spLocks/>
          </p:cNvSpPr>
          <p:nvPr/>
        </p:nvSpPr>
        <p:spPr>
          <a:xfrm>
            <a:off x="3224581" y="2529181"/>
            <a:ext cx="1963672" cy="2457396"/>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100" b="1" dirty="0" smtClean="0">
                <a:latin typeface="Times New Roman"/>
                <a:cs typeface="Times New Roman"/>
              </a:rPr>
              <a:t> </a:t>
            </a:r>
            <a:r>
              <a:rPr lang="ru-RU" sz="1100" b="1" dirty="0">
                <a:latin typeface="Times New Roman"/>
                <a:cs typeface="Times New Roman"/>
              </a:rPr>
              <a:t>Полевошпатовые пески</a:t>
            </a:r>
            <a:r>
              <a:rPr lang="ru-RU" sz="1100" dirty="0">
                <a:latin typeface="Times New Roman"/>
                <a:cs typeface="Times New Roman"/>
              </a:rPr>
              <a:t>, образующиеся при разрушении кислых магматических пород, неустойчивы, они свойственны пустынным и полярным областям, в которых преобладает физическое выветривание; распространены в значительно меньшей степени, чем кварцевые пески.</a:t>
            </a:r>
            <a:endParaRPr lang="uk-UA" sz="1100" dirty="0">
              <a:latin typeface="Times New Roman"/>
              <a:cs typeface="Times New Roman"/>
            </a:endParaRPr>
          </a:p>
        </p:txBody>
      </p:sp>
      <p:cxnSp>
        <p:nvCxnSpPr>
          <p:cNvPr id="12" name="Прямая со стрелкой 11"/>
          <p:cNvCxnSpPr/>
          <p:nvPr/>
        </p:nvCxnSpPr>
        <p:spPr>
          <a:xfrm>
            <a:off x="7085412" y="2063146"/>
            <a:ext cx="0" cy="466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Название 1"/>
          <p:cNvSpPr txBox="1">
            <a:spLocks/>
          </p:cNvSpPr>
          <p:nvPr/>
        </p:nvSpPr>
        <p:spPr>
          <a:xfrm>
            <a:off x="6141590" y="2529181"/>
            <a:ext cx="1963672" cy="2457396"/>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100" b="1" dirty="0" smtClean="0">
                <a:latin typeface="Times New Roman"/>
                <a:cs typeface="Times New Roman"/>
              </a:rPr>
              <a:t> </a:t>
            </a:r>
            <a:r>
              <a:rPr lang="ru-RU" sz="1100" b="1" dirty="0">
                <a:latin typeface="Times New Roman"/>
                <a:cs typeface="Times New Roman"/>
              </a:rPr>
              <a:t>Известковые и гипсовые пески </a:t>
            </a:r>
            <a:r>
              <a:rPr lang="ru-RU" sz="1100" dirty="0">
                <a:latin typeface="Times New Roman"/>
                <a:cs typeface="Times New Roman"/>
              </a:rPr>
              <a:t>связаны с исходными породами. В континентальных условиях они приурочены к засушливой зоне, в море образуются за счет разрушения берегов, сложенных известняками и гипсами.</a:t>
            </a:r>
            <a:endParaRPr lang="uk-UA" sz="1100" dirty="0">
              <a:latin typeface="Times New Roman"/>
              <a:cs typeface="Times New Roman"/>
            </a:endParaRPr>
          </a:p>
        </p:txBody>
      </p:sp>
    </p:spTree>
    <p:extLst>
      <p:ext uri="{BB962C8B-B14F-4D97-AF65-F5344CB8AC3E}">
        <p14:creationId xmlns:p14="http://schemas.microsoft.com/office/powerpoint/2010/main" xmlns="" val="21815138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4"/>
            <a:ext cx="8229600" cy="492937"/>
          </a:xfrm>
        </p:spPr>
        <p:style>
          <a:lnRef idx="0">
            <a:schemeClr val="accent5"/>
          </a:lnRef>
          <a:fillRef idx="3">
            <a:schemeClr val="accent5"/>
          </a:fillRef>
          <a:effectRef idx="3">
            <a:schemeClr val="accent5"/>
          </a:effectRef>
          <a:fontRef idx="minor">
            <a:schemeClr val="lt1"/>
          </a:fontRef>
        </p:style>
        <p:txBody>
          <a:bodyPr>
            <a:normAutofit/>
          </a:bodyPr>
          <a:lstStyle/>
          <a:p>
            <a:r>
              <a:rPr lang="ru-RU" sz="2200" dirty="0" smtClean="0">
                <a:latin typeface="Times New Roman"/>
                <a:cs typeface="Times New Roman"/>
              </a:rPr>
              <a:t>Основные параметры и область применения природного песка</a:t>
            </a:r>
            <a:endParaRPr lang="ru-RU" sz="2200" dirty="0">
              <a:latin typeface="Times New Roman"/>
              <a:cs typeface="Times New Roman"/>
            </a:endParaRPr>
          </a:p>
        </p:txBody>
      </p:sp>
      <p:sp>
        <p:nvSpPr>
          <p:cNvPr id="5" name="Прямоугольник 4"/>
          <p:cNvSpPr/>
          <p:nvPr/>
        </p:nvSpPr>
        <p:spPr>
          <a:xfrm>
            <a:off x="142844" y="785794"/>
            <a:ext cx="5287295" cy="2677656"/>
          </a:xfrm>
          <a:prstGeom prst="rect">
            <a:avLst/>
          </a:prstGeom>
          <a:gradFill>
            <a:gsLst>
              <a:gs pos="0">
                <a:schemeClr val="accent1">
                  <a:tint val="50000"/>
                  <a:satMod val="300000"/>
                  <a:alpha val="18000"/>
                </a:schemeClr>
              </a:gs>
              <a:gs pos="35000">
                <a:schemeClr val="accent1">
                  <a:tint val="37000"/>
                  <a:satMod val="300000"/>
                </a:schemeClr>
              </a:gs>
              <a:gs pos="100000">
                <a:schemeClr val="accent1">
                  <a:tint val="15000"/>
                  <a:satMod val="350000"/>
                </a:schemeClr>
              </a:gs>
            </a:gsLst>
          </a:grad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ru-RU" sz="1400" dirty="0">
                <a:latin typeface="Times New Roman"/>
                <a:cs typeface="Times New Roman"/>
              </a:rPr>
              <a:t>Размеры частиц песка характеризуются модулем крупности, который рассчитывают после просеивания песка через сита, размером 2,5; 1,25; 0,63; 0,315; 0,14. По крупности песок строительный подразделяется на</a:t>
            </a:r>
            <a:r>
              <a:rPr lang="ru-RU" sz="1400" dirty="0" smtClean="0">
                <a:latin typeface="Times New Roman"/>
                <a:cs typeface="Times New Roman"/>
              </a:rPr>
              <a:t>:</a:t>
            </a:r>
          </a:p>
          <a:p>
            <a:pPr marL="285750" indent="-285750">
              <a:lnSpc>
                <a:spcPct val="150000"/>
              </a:lnSpc>
              <a:buFont typeface="Wingdings" charset="2"/>
              <a:buChar char="v"/>
            </a:pPr>
            <a:r>
              <a:rPr lang="ru-RU" sz="1400" dirty="0" smtClean="0">
                <a:latin typeface="Times New Roman"/>
                <a:cs typeface="Times New Roman"/>
              </a:rPr>
              <a:t>Крупный — модуль крупности 3,5-2,5</a:t>
            </a:r>
          </a:p>
          <a:p>
            <a:pPr marL="285750" indent="-285750">
              <a:lnSpc>
                <a:spcPct val="150000"/>
              </a:lnSpc>
              <a:buFont typeface="Wingdings" charset="2"/>
              <a:buChar char="v"/>
            </a:pPr>
            <a:r>
              <a:rPr lang="ru-RU" sz="1400" dirty="0" smtClean="0">
                <a:latin typeface="Times New Roman"/>
                <a:cs typeface="Times New Roman"/>
              </a:rPr>
              <a:t>Средний — модуль крупности 2,5-2</a:t>
            </a:r>
          </a:p>
          <a:p>
            <a:pPr marL="285750" indent="-285750">
              <a:lnSpc>
                <a:spcPct val="150000"/>
              </a:lnSpc>
              <a:buFont typeface="Wingdings" charset="2"/>
              <a:buChar char="v"/>
            </a:pPr>
            <a:r>
              <a:rPr lang="ru-RU" sz="1400" dirty="0" smtClean="0">
                <a:latin typeface="Times New Roman"/>
                <a:cs typeface="Times New Roman"/>
              </a:rPr>
              <a:t>Мелкий — модуль крупности 2-1,5</a:t>
            </a:r>
          </a:p>
          <a:p>
            <a:pPr marL="285750" indent="-285750">
              <a:lnSpc>
                <a:spcPct val="150000"/>
              </a:lnSpc>
              <a:buFont typeface="Wingdings" charset="2"/>
              <a:buChar char="v"/>
            </a:pPr>
            <a:r>
              <a:rPr lang="ru-RU" sz="1400" dirty="0" smtClean="0">
                <a:latin typeface="Times New Roman"/>
                <a:cs typeface="Times New Roman"/>
              </a:rPr>
              <a:t>Очень мелкий — модуль крупности менее 1,5</a:t>
            </a:r>
            <a:endParaRPr lang="ru-RU" sz="1400" dirty="0">
              <a:latin typeface="Times New Roman"/>
              <a:cs typeface="Times New Roman"/>
            </a:endParaRPr>
          </a:p>
        </p:txBody>
      </p:sp>
      <p:pic>
        <p:nvPicPr>
          <p:cNvPr id="6" name="Изображение 5"/>
          <p:cNvPicPr>
            <a:picLocks noChangeAspect="1"/>
          </p:cNvPicPr>
          <p:nvPr/>
        </p:nvPicPr>
        <p:blipFill>
          <a:blip r:embed="rId2" cstate="print"/>
          <a:stretch>
            <a:fillRect/>
          </a:stretch>
        </p:blipFill>
        <p:spPr>
          <a:xfrm>
            <a:off x="5512607" y="1214422"/>
            <a:ext cx="3631393" cy="1725804"/>
          </a:xfrm>
          <a:prstGeom prst="rect">
            <a:avLst/>
          </a:prstGeom>
          <a:scene3d>
            <a:camera prst="orthographicFront"/>
            <a:lightRig rig="threePt" dir="t"/>
          </a:scene3d>
          <a:sp3d>
            <a:bevelT w="165100" prst="coolSlant"/>
          </a:sp3d>
        </p:spPr>
      </p:pic>
      <p:sp>
        <p:nvSpPr>
          <p:cNvPr id="8" name="Прямоугольник 7"/>
          <p:cNvSpPr/>
          <p:nvPr/>
        </p:nvSpPr>
        <p:spPr>
          <a:xfrm>
            <a:off x="197940" y="3643314"/>
            <a:ext cx="8946060" cy="2893100"/>
          </a:xfrm>
          <a:prstGeom prst="rect">
            <a:avLst/>
          </a:prstGeom>
          <a:gradFill>
            <a:gsLst>
              <a:gs pos="0">
                <a:schemeClr val="accent1">
                  <a:tint val="50000"/>
                  <a:satMod val="300000"/>
                  <a:alpha val="18000"/>
                </a:schemeClr>
              </a:gs>
              <a:gs pos="35000">
                <a:schemeClr val="accent1">
                  <a:tint val="37000"/>
                  <a:satMod val="300000"/>
                </a:schemeClr>
              </a:gs>
              <a:gs pos="100000">
                <a:schemeClr val="accent1">
                  <a:tint val="15000"/>
                  <a:satMod val="350000"/>
                </a:schemeClr>
              </a:gs>
            </a:gsLst>
          </a:grad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400" dirty="0">
                <a:latin typeface="Times New Roman"/>
                <a:cs typeface="Times New Roman"/>
              </a:rPr>
              <a:t>Природный песок используется практически при любых строительных работах. Основные сферы применения природного песка:</a:t>
            </a:r>
          </a:p>
          <a:p>
            <a:pPr marL="285750" indent="-285750" algn="just">
              <a:buFont typeface="Wingdings" charset="2"/>
              <a:buChar char="v"/>
            </a:pPr>
            <a:r>
              <a:rPr lang="ru-RU" sz="1400" dirty="0">
                <a:latin typeface="Times New Roman"/>
                <a:cs typeface="Times New Roman"/>
              </a:rPr>
              <a:t>Использование в качестве насыпного грунта для выравнивания рельефа участка строительства;</a:t>
            </a:r>
          </a:p>
          <a:p>
            <a:pPr marL="285750" indent="-285750" algn="just">
              <a:buFont typeface="Wingdings" charset="2"/>
              <a:buChar char="v"/>
            </a:pPr>
            <a:r>
              <a:rPr lang="ru-RU" sz="1400" dirty="0">
                <a:latin typeface="Times New Roman"/>
                <a:cs typeface="Times New Roman"/>
              </a:rPr>
              <a:t>Формирование песчаной подушки искусственного основания под фундаменты при природных неустойчивых грунтах;</a:t>
            </a:r>
          </a:p>
          <a:p>
            <a:pPr marL="285750" indent="-285750" algn="just">
              <a:buFont typeface="Wingdings" charset="2"/>
              <a:buChar char="v"/>
            </a:pPr>
            <a:r>
              <a:rPr lang="ru-RU" sz="1400" dirty="0">
                <a:latin typeface="Times New Roman"/>
                <a:cs typeface="Times New Roman"/>
              </a:rPr>
              <a:t>Подсыпка выравнивающего слоя под фундаменты;</a:t>
            </a:r>
          </a:p>
          <a:p>
            <a:pPr marL="285750" indent="-285750" algn="just">
              <a:buFont typeface="Wingdings" charset="2"/>
              <a:buChar char="v"/>
            </a:pPr>
            <a:r>
              <a:rPr lang="ru-RU" sz="1400" dirty="0">
                <a:latin typeface="Times New Roman"/>
                <a:cs typeface="Times New Roman"/>
              </a:rPr>
              <a:t>В качестве мелкого заполнителя при приготовлении </a:t>
            </a:r>
            <a:r>
              <a:rPr lang="ru-RU" sz="1400" dirty="0" err="1">
                <a:latin typeface="Times New Roman"/>
                <a:cs typeface="Times New Roman"/>
              </a:rPr>
              <a:t>цементобетонов</a:t>
            </a:r>
            <a:r>
              <a:rPr lang="ru-RU" sz="1400" dirty="0">
                <a:latin typeface="Times New Roman"/>
                <a:cs typeface="Times New Roman"/>
              </a:rPr>
              <a:t>, асфальтобетонов и строительных растворов</a:t>
            </a:r>
            <a:r>
              <a:rPr lang="ru-RU" sz="1400" dirty="0" smtClean="0">
                <a:latin typeface="Times New Roman"/>
                <a:cs typeface="Times New Roman"/>
              </a:rPr>
              <a:t>.</a:t>
            </a:r>
          </a:p>
          <a:p>
            <a:pPr marL="285750" indent="-285750" algn="just"/>
            <a:r>
              <a:rPr lang="ru-RU" sz="1400" dirty="0" smtClean="0">
                <a:latin typeface="Times New Roman"/>
                <a:cs typeface="Times New Roman"/>
              </a:rPr>
              <a:t>По распоряжению ГК «Российские автомобильные дороги» от 19 июля 2013 г., природный песок следует применять (только в высокоплотных и плотных смесях типа А) по ГОСТ 8736 </a:t>
            </a:r>
            <a:r>
              <a:rPr lang="en-US" sz="1400" dirty="0" smtClean="0">
                <a:latin typeface="Times New Roman"/>
                <a:cs typeface="Times New Roman"/>
              </a:rPr>
              <a:t>I </a:t>
            </a:r>
            <a:r>
              <a:rPr lang="ru-RU" sz="1400" dirty="0" smtClean="0">
                <a:latin typeface="Times New Roman"/>
                <a:cs typeface="Times New Roman"/>
              </a:rPr>
              <a:t>класса с модулем крупности не менее </a:t>
            </a:r>
            <a:r>
              <a:rPr lang="ru-RU" sz="1400" dirty="0" err="1" smtClean="0">
                <a:latin typeface="Times New Roman"/>
                <a:cs typeface="Times New Roman"/>
              </a:rPr>
              <a:t>М</a:t>
            </a:r>
            <a:r>
              <a:rPr lang="ru-RU" sz="1400" baseline="-25000" dirty="0" err="1" smtClean="0">
                <a:latin typeface="Times New Roman"/>
                <a:cs typeface="Times New Roman"/>
              </a:rPr>
              <a:t>к</a:t>
            </a:r>
            <a:r>
              <a:rPr lang="en-US" sz="1400" dirty="0" smtClean="0">
                <a:latin typeface="Times New Roman"/>
                <a:cs typeface="Times New Roman"/>
              </a:rPr>
              <a:t> = 2 </a:t>
            </a:r>
            <a:r>
              <a:rPr lang="ru-RU" sz="1400" dirty="0" smtClean="0">
                <a:latin typeface="Times New Roman"/>
                <a:cs typeface="Times New Roman"/>
              </a:rPr>
              <a:t>в сочетании с песком из отсевов дробления в соотношении не ниже 1:1. Содержание глины в комках не допускается.</a:t>
            </a:r>
          </a:p>
          <a:p>
            <a:pPr marL="285750" indent="-285750" algn="just"/>
            <a:r>
              <a:rPr lang="ru-RU" sz="1400" dirty="0">
                <a:latin typeface="Times New Roman"/>
                <a:cs typeface="Times New Roman"/>
              </a:rPr>
              <a:t>	</a:t>
            </a:r>
          </a:p>
        </p:txBody>
      </p:sp>
    </p:spTree>
    <p:extLst>
      <p:ext uri="{BB962C8B-B14F-4D97-AF65-F5344CB8AC3E}">
        <p14:creationId xmlns:p14="http://schemas.microsoft.com/office/powerpoint/2010/main" xmlns="" val="20950687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51395"/>
            <a:ext cx="8229600" cy="410442"/>
          </a:xfrm>
        </p:spPr>
        <p:style>
          <a:lnRef idx="0">
            <a:schemeClr val="accent5"/>
          </a:lnRef>
          <a:fillRef idx="3">
            <a:schemeClr val="accent5"/>
          </a:fillRef>
          <a:effectRef idx="3">
            <a:schemeClr val="accent5"/>
          </a:effectRef>
          <a:fontRef idx="minor">
            <a:schemeClr val="lt1"/>
          </a:fontRef>
        </p:style>
        <p:txBody>
          <a:bodyPr>
            <a:noAutofit/>
          </a:bodyPr>
          <a:lstStyle/>
          <a:p>
            <a:r>
              <a:rPr lang="ru-RU" sz="2200" dirty="0" smtClean="0">
                <a:latin typeface="Times New Roman"/>
                <a:cs typeface="Times New Roman"/>
              </a:rPr>
              <a:t>Минеральный порошок</a:t>
            </a:r>
            <a:endParaRPr lang="ru-RU" sz="2200" dirty="0">
              <a:latin typeface="Times New Roman"/>
              <a:cs typeface="Times New Roman"/>
            </a:endParaRPr>
          </a:p>
        </p:txBody>
      </p:sp>
      <p:sp>
        <p:nvSpPr>
          <p:cNvPr id="3" name="Прямоугольник 2"/>
          <p:cNvSpPr/>
          <p:nvPr/>
        </p:nvSpPr>
        <p:spPr>
          <a:xfrm>
            <a:off x="146934" y="701311"/>
            <a:ext cx="8742556" cy="307777"/>
          </a:xfrm>
          <a:prstGeom prst="rect">
            <a:avLst/>
          </a:prstGeom>
          <a:gradFill>
            <a:gsLst>
              <a:gs pos="0">
                <a:schemeClr val="accent1">
                  <a:tint val="50000"/>
                  <a:satMod val="300000"/>
                  <a:alpha val="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400" dirty="0">
                <a:latin typeface="Times New Roman"/>
                <a:cs typeface="Times New Roman"/>
              </a:rPr>
              <a:t>Материал, полученный при помоле горных пород или твердых отходов промышленного производства</a:t>
            </a:r>
            <a:r>
              <a:rPr lang="ru-RU" sz="1400" dirty="0" smtClean="0">
                <a:latin typeface="Times New Roman"/>
                <a:cs typeface="Times New Roman"/>
              </a:rPr>
              <a:t>.</a:t>
            </a:r>
            <a:r>
              <a:rPr lang="en-US" sz="1400" dirty="0" smtClean="0">
                <a:latin typeface="Times New Roman"/>
                <a:cs typeface="Times New Roman"/>
              </a:rPr>
              <a:t> </a:t>
            </a:r>
            <a:endParaRPr lang="ru-RU" sz="1400" dirty="0">
              <a:latin typeface="Times New Roman"/>
              <a:cs typeface="Times New Roman"/>
            </a:endParaRPr>
          </a:p>
        </p:txBody>
      </p:sp>
      <p:sp>
        <p:nvSpPr>
          <p:cNvPr id="5" name="Название 1"/>
          <p:cNvSpPr txBox="1">
            <a:spLocks/>
          </p:cNvSpPr>
          <p:nvPr/>
        </p:nvSpPr>
        <p:spPr>
          <a:xfrm>
            <a:off x="457200" y="1191908"/>
            <a:ext cx="8229600" cy="492937"/>
          </a:xfrm>
          <a:prstGeom prst="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2200" dirty="0" smtClean="0">
                <a:latin typeface="Times New Roman"/>
                <a:cs typeface="Times New Roman"/>
              </a:rPr>
              <a:t>Виды минерального порошка</a:t>
            </a:r>
            <a:endParaRPr lang="ru-RU" sz="2200" dirty="0">
              <a:latin typeface="Times New Roman"/>
              <a:cs typeface="Times New Roman"/>
            </a:endParaRPr>
          </a:p>
        </p:txBody>
      </p:sp>
      <p:cxnSp>
        <p:nvCxnSpPr>
          <p:cNvPr id="7" name="Прямая со стрелкой 6"/>
          <p:cNvCxnSpPr/>
          <p:nvPr/>
        </p:nvCxnSpPr>
        <p:spPr>
          <a:xfrm>
            <a:off x="1889148" y="1684845"/>
            <a:ext cx="0" cy="587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Прямая со стрелкой 8"/>
          <p:cNvCxnSpPr/>
          <p:nvPr/>
        </p:nvCxnSpPr>
        <p:spPr>
          <a:xfrm>
            <a:off x="7651048" y="1684845"/>
            <a:ext cx="0" cy="5978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Название 1"/>
          <p:cNvSpPr txBox="1">
            <a:spLocks/>
          </p:cNvSpPr>
          <p:nvPr/>
        </p:nvSpPr>
        <p:spPr>
          <a:xfrm>
            <a:off x="226304" y="2303285"/>
            <a:ext cx="2859304" cy="2457396"/>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100" b="1" dirty="0">
                <a:latin typeface="Times New Roman"/>
                <a:cs typeface="Times New Roman"/>
              </a:rPr>
              <a:t>Порошок минеральный активированный: </a:t>
            </a:r>
            <a:r>
              <a:rPr lang="ru-RU" sz="1100" dirty="0">
                <a:latin typeface="Times New Roman"/>
                <a:cs typeface="Times New Roman"/>
              </a:rPr>
              <a:t>Материал, полученный при помоле горных пород или твердых отходов промышленного производства с добавлением активирующих веществ, при помоле битуминозных пород, в том числе горючих сланцев</a:t>
            </a:r>
            <a:r>
              <a:rPr lang="ru-RU" sz="1100" dirty="0" smtClean="0">
                <a:latin typeface="Times New Roman"/>
                <a:cs typeface="Times New Roman"/>
              </a:rPr>
              <a:t>.</a:t>
            </a:r>
          </a:p>
          <a:p>
            <a:r>
              <a:rPr lang="ru-RU" sz="1100" b="1" dirty="0">
                <a:latin typeface="Times New Roman"/>
                <a:cs typeface="Times New Roman"/>
              </a:rPr>
              <a:t>А</a:t>
            </a:r>
            <a:r>
              <a:rPr lang="ru-RU" sz="1100" b="1" dirty="0" smtClean="0">
                <a:latin typeface="Times New Roman"/>
                <a:cs typeface="Times New Roman"/>
              </a:rPr>
              <a:t>ктивирующие </a:t>
            </a:r>
            <a:r>
              <a:rPr lang="ru-RU" sz="1100" b="1" dirty="0">
                <a:latin typeface="Times New Roman"/>
                <a:cs typeface="Times New Roman"/>
              </a:rPr>
              <a:t>вещества: </a:t>
            </a:r>
            <a:r>
              <a:rPr lang="ru-RU" sz="1100" dirty="0">
                <a:latin typeface="Times New Roman"/>
                <a:cs typeface="Times New Roman"/>
              </a:rPr>
              <a:t>Смесь поверхностно-активных веществ (ПАВ) или продуктов, содержащих ПАВ, с битумом, рационально подобранная применительно к </a:t>
            </a:r>
            <a:r>
              <a:rPr lang="ru-RU" sz="1100" dirty="0" smtClean="0">
                <a:latin typeface="Times New Roman"/>
                <a:cs typeface="Times New Roman"/>
              </a:rPr>
              <a:t>химической природе </a:t>
            </a:r>
            <a:r>
              <a:rPr lang="ru-RU" sz="1100" dirty="0">
                <a:latin typeface="Times New Roman"/>
                <a:cs typeface="Times New Roman"/>
              </a:rPr>
              <a:t>сырья для производства минерального порошка. </a:t>
            </a:r>
          </a:p>
          <a:p>
            <a:endParaRPr lang="ru-RU" sz="1100" dirty="0" smtClean="0">
              <a:latin typeface="Times New Roman"/>
              <a:cs typeface="Times New Roman"/>
            </a:endParaRPr>
          </a:p>
          <a:p>
            <a:r>
              <a:rPr lang="uk-UA" sz="1100" dirty="0" smtClean="0">
                <a:latin typeface="Times New Roman"/>
                <a:cs typeface="Times New Roman"/>
              </a:rPr>
              <a:t> </a:t>
            </a:r>
            <a:endParaRPr lang="uk-UA" sz="1100" dirty="0">
              <a:latin typeface="Times New Roman"/>
              <a:cs typeface="Times New Roman"/>
            </a:endParaRPr>
          </a:p>
        </p:txBody>
      </p:sp>
      <p:pic>
        <p:nvPicPr>
          <p:cNvPr id="11" name="Изображение 10"/>
          <p:cNvPicPr>
            <a:picLocks noChangeAspect="1"/>
          </p:cNvPicPr>
          <p:nvPr/>
        </p:nvPicPr>
        <p:blipFill>
          <a:blip r:embed="rId2" cstate="print"/>
          <a:stretch>
            <a:fillRect/>
          </a:stretch>
        </p:blipFill>
        <p:spPr>
          <a:xfrm>
            <a:off x="146934" y="4965585"/>
            <a:ext cx="2859304" cy="1605078"/>
          </a:xfrm>
          <a:prstGeom prst="rect">
            <a:avLst/>
          </a:prstGeom>
          <a:scene3d>
            <a:camera prst="orthographicFront"/>
            <a:lightRig rig="threePt" dir="t"/>
          </a:scene3d>
          <a:sp3d>
            <a:bevelT w="165100" prst="coolSlant"/>
          </a:sp3d>
        </p:spPr>
      </p:pic>
      <p:sp>
        <p:nvSpPr>
          <p:cNvPr id="12" name="Название 1"/>
          <p:cNvSpPr txBox="1">
            <a:spLocks/>
          </p:cNvSpPr>
          <p:nvPr/>
        </p:nvSpPr>
        <p:spPr>
          <a:xfrm>
            <a:off x="3671155" y="2307887"/>
            <a:ext cx="2293215" cy="2457396"/>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100" b="1" dirty="0">
                <a:latin typeface="Times New Roman"/>
                <a:cs typeface="Times New Roman"/>
              </a:rPr>
              <a:t>Порошок минеральный </a:t>
            </a:r>
            <a:r>
              <a:rPr lang="ru-RU" sz="1100" b="1" dirty="0" err="1" smtClean="0">
                <a:latin typeface="Times New Roman"/>
                <a:cs typeface="Times New Roman"/>
              </a:rPr>
              <a:t>неактивированный</a:t>
            </a:r>
            <a:r>
              <a:rPr lang="ru-RU" sz="1100" b="1" dirty="0">
                <a:latin typeface="Times New Roman"/>
                <a:cs typeface="Times New Roman"/>
              </a:rPr>
              <a:t>: </a:t>
            </a:r>
            <a:r>
              <a:rPr lang="ru-RU" sz="1100" dirty="0">
                <a:latin typeface="Times New Roman"/>
                <a:cs typeface="Times New Roman"/>
              </a:rPr>
              <a:t>- это наполнитель, получаемый путем дробления, помола и последующей сушки карбонатных </a:t>
            </a:r>
            <a:r>
              <a:rPr lang="ru-RU" sz="1100" dirty="0" smtClean="0">
                <a:latin typeface="Times New Roman"/>
                <a:cs typeface="Times New Roman"/>
              </a:rPr>
              <a:t>минералов.</a:t>
            </a:r>
          </a:p>
          <a:p>
            <a:r>
              <a:rPr lang="ru-RU" sz="1100" b="1" dirty="0">
                <a:latin typeface="Times New Roman"/>
                <a:cs typeface="Times New Roman"/>
              </a:rPr>
              <a:t>порода карбонатная: </a:t>
            </a:r>
            <a:r>
              <a:rPr lang="ru-RU" sz="1100" dirty="0">
                <a:latin typeface="Times New Roman"/>
                <a:cs typeface="Times New Roman"/>
              </a:rPr>
              <a:t>Осадочная порода, состоящая более чем на 50 % из одного или нескольких карбонатных минералов, например известняков, доломитов и переходных между ними </a:t>
            </a:r>
            <a:r>
              <a:rPr lang="ru-RU" sz="1100" dirty="0" smtClean="0">
                <a:latin typeface="Times New Roman"/>
                <a:cs typeface="Times New Roman"/>
              </a:rPr>
              <a:t>разновидностей. </a:t>
            </a:r>
            <a:endParaRPr lang="ru-RU" sz="1100" dirty="0">
              <a:latin typeface="Times New Roman"/>
              <a:cs typeface="Times New Roman"/>
            </a:endParaRPr>
          </a:p>
          <a:p>
            <a:endParaRPr lang="ru-RU" sz="1100" dirty="0" smtClean="0">
              <a:latin typeface="Times New Roman"/>
              <a:cs typeface="Times New Roman"/>
            </a:endParaRPr>
          </a:p>
          <a:p>
            <a:r>
              <a:rPr lang="uk-UA" sz="1100" dirty="0" smtClean="0">
                <a:latin typeface="Times New Roman"/>
                <a:cs typeface="Times New Roman"/>
              </a:rPr>
              <a:t> </a:t>
            </a:r>
            <a:endParaRPr lang="uk-UA" sz="1100" dirty="0">
              <a:latin typeface="Times New Roman"/>
              <a:cs typeface="Times New Roman"/>
            </a:endParaRPr>
          </a:p>
        </p:txBody>
      </p:sp>
      <p:cxnSp>
        <p:nvCxnSpPr>
          <p:cNvPr id="13" name="Прямая со стрелкой 12"/>
          <p:cNvCxnSpPr/>
          <p:nvPr/>
        </p:nvCxnSpPr>
        <p:spPr>
          <a:xfrm>
            <a:off x="4744296" y="1684845"/>
            <a:ext cx="0" cy="5978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Название 1"/>
          <p:cNvSpPr txBox="1">
            <a:spLocks/>
          </p:cNvSpPr>
          <p:nvPr/>
        </p:nvSpPr>
        <p:spPr>
          <a:xfrm>
            <a:off x="6504440" y="2303285"/>
            <a:ext cx="2293215" cy="2457396"/>
          </a:xfrm>
          <a:prstGeom prst="rect">
            <a:avLst/>
          </a:prstGeom>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100" b="1" dirty="0">
                <a:latin typeface="Times New Roman"/>
                <a:cs typeface="Times New Roman"/>
              </a:rPr>
              <a:t>П</a:t>
            </a:r>
            <a:r>
              <a:rPr lang="ru-RU" sz="1100" b="1" dirty="0" smtClean="0">
                <a:latin typeface="Times New Roman"/>
                <a:cs typeface="Times New Roman"/>
              </a:rPr>
              <a:t>орошковые </a:t>
            </a:r>
            <a:r>
              <a:rPr lang="ru-RU" sz="1100" b="1" dirty="0">
                <a:latin typeface="Times New Roman"/>
                <a:cs typeface="Times New Roman"/>
              </a:rPr>
              <a:t>отходы промышленного производства: </a:t>
            </a:r>
            <a:r>
              <a:rPr lang="ru-RU" sz="1100" dirty="0">
                <a:latin typeface="Times New Roman"/>
                <a:cs typeface="Times New Roman"/>
              </a:rPr>
              <a:t>Отходы промышленного производства, не требующие измельчения, например золы-уноса и </a:t>
            </a:r>
            <a:r>
              <a:rPr lang="ru-RU" sz="1100" dirty="0" err="1">
                <a:latin typeface="Times New Roman"/>
                <a:cs typeface="Times New Roman"/>
              </a:rPr>
              <a:t>золошлаковые</a:t>
            </a:r>
            <a:r>
              <a:rPr lang="ru-RU" sz="1100" dirty="0">
                <a:latin typeface="Times New Roman"/>
                <a:cs typeface="Times New Roman"/>
              </a:rPr>
              <a:t> смеси тепловых электростанций, пыль уноса цементных заводов, металлургические шлаки и др. </a:t>
            </a:r>
          </a:p>
          <a:p>
            <a:endParaRPr lang="ru-RU" sz="1100" dirty="0" smtClean="0">
              <a:latin typeface="Times New Roman"/>
              <a:cs typeface="Times New Roman"/>
            </a:endParaRPr>
          </a:p>
          <a:p>
            <a:r>
              <a:rPr lang="uk-UA" sz="1100" dirty="0" smtClean="0">
                <a:latin typeface="Times New Roman"/>
                <a:cs typeface="Times New Roman"/>
              </a:rPr>
              <a:t> </a:t>
            </a:r>
            <a:endParaRPr lang="uk-UA" sz="1100" dirty="0">
              <a:latin typeface="Times New Roman"/>
              <a:cs typeface="Times New Roman"/>
            </a:endParaRPr>
          </a:p>
        </p:txBody>
      </p:sp>
      <p:pic>
        <p:nvPicPr>
          <p:cNvPr id="20" name="Изображение 19"/>
          <p:cNvPicPr>
            <a:picLocks noChangeAspect="1"/>
          </p:cNvPicPr>
          <p:nvPr/>
        </p:nvPicPr>
        <p:blipFill>
          <a:blip r:embed="rId3" cstate="print"/>
          <a:stretch>
            <a:fillRect/>
          </a:stretch>
        </p:blipFill>
        <p:spPr>
          <a:xfrm>
            <a:off x="3597688" y="4965585"/>
            <a:ext cx="2366682" cy="1605078"/>
          </a:xfrm>
          <a:prstGeom prst="rect">
            <a:avLst/>
          </a:prstGeom>
          <a:scene3d>
            <a:camera prst="orthographicFront"/>
            <a:lightRig rig="threePt" dir="t"/>
          </a:scene3d>
          <a:sp3d>
            <a:bevelT w="165100" prst="coolSlant"/>
          </a:sp3d>
        </p:spPr>
      </p:pic>
      <p:pic>
        <p:nvPicPr>
          <p:cNvPr id="21" name="Изображение 20"/>
          <p:cNvPicPr>
            <a:picLocks noChangeAspect="1"/>
          </p:cNvPicPr>
          <p:nvPr/>
        </p:nvPicPr>
        <p:blipFill>
          <a:blip r:embed="rId4" cstate="print"/>
          <a:stretch>
            <a:fillRect/>
          </a:stretch>
        </p:blipFill>
        <p:spPr>
          <a:xfrm>
            <a:off x="6393585" y="4965585"/>
            <a:ext cx="2404069" cy="1605078"/>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xmlns="" val="36983446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5"/>
            <a:ext cx="8229600" cy="410442"/>
          </a:xfrm>
        </p:spPr>
        <p:style>
          <a:lnRef idx="0">
            <a:schemeClr val="accent5"/>
          </a:lnRef>
          <a:fillRef idx="3">
            <a:schemeClr val="accent5"/>
          </a:fillRef>
          <a:effectRef idx="3">
            <a:schemeClr val="accent5"/>
          </a:effectRef>
          <a:fontRef idx="minor">
            <a:schemeClr val="lt1"/>
          </a:fontRef>
        </p:style>
        <p:txBody>
          <a:bodyPr>
            <a:noAutofit/>
          </a:bodyPr>
          <a:lstStyle/>
          <a:p>
            <a:r>
              <a:rPr lang="ru-RU" sz="2200" dirty="0" smtClean="0">
                <a:latin typeface="Times New Roman"/>
                <a:cs typeface="Times New Roman"/>
              </a:rPr>
              <a:t>Марки и сорта минерального порошка</a:t>
            </a:r>
            <a:endParaRPr lang="ru-RU" sz="2200" dirty="0">
              <a:latin typeface="Times New Roman"/>
              <a:cs typeface="Times New Roman"/>
            </a:endParaRPr>
          </a:p>
        </p:txBody>
      </p:sp>
      <p:sp>
        <p:nvSpPr>
          <p:cNvPr id="5" name="Прямоугольник 4"/>
          <p:cNvSpPr/>
          <p:nvPr/>
        </p:nvSpPr>
        <p:spPr>
          <a:xfrm>
            <a:off x="533290" y="502761"/>
            <a:ext cx="8153510" cy="307777"/>
          </a:xfrm>
          <a:prstGeom prst="rect">
            <a:avLst/>
          </a:prstGeom>
        </p:spPr>
        <p:txBody>
          <a:bodyPr wrap="square">
            <a:spAutoFit/>
          </a:bodyPr>
          <a:lstStyle/>
          <a:p>
            <a:pPr algn="ctr"/>
            <a:r>
              <a:rPr lang="ru-RU" sz="1400" dirty="0">
                <a:latin typeface="Times New Roman"/>
                <a:cs typeface="Times New Roman"/>
              </a:rPr>
              <a:t>Минеральные порошки подразделяют на две основные марки - МП-1 и МП-2.</a:t>
            </a:r>
          </a:p>
        </p:txBody>
      </p:sp>
      <p:cxnSp>
        <p:nvCxnSpPr>
          <p:cNvPr id="6" name="Прямая со стрелкой 5"/>
          <p:cNvCxnSpPr/>
          <p:nvPr/>
        </p:nvCxnSpPr>
        <p:spPr>
          <a:xfrm>
            <a:off x="1899643" y="810538"/>
            <a:ext cx="0" cy="354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Прямая со стрелкой 6"/>
          <p:cNvCxnSpPr/>
          <p:nvPr/>
        </p:nvCxnSpPr>
        <p:spPr>
          <a:xfrm>
            <a:off x="6580531" y="810538"/>
            <a:ext cx="0" cy="360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Название 1"/>
          <p:cNvSpPr txBox="1">
            <a:spLocks/>
          </p:cNvSpPr>
          <p:nvPr/>
        </p:nvSpPr>
        <p:spPr>
          <a:xfrm>
            <a:off x="780148" y="1170586"/>
            <a:ext cx="3082110" cy="1526955"/>
          </a:xfrm>
          <a:prstGeom prst="rect">
            <a:avLst/>
          </a:prstGeom>
          <a:gradFill>
            <a:gsLst>
              <a:gs pos="0">
                <a:schemeClr val="accent5">
                  <a:tint val="50000"/>
                  <a:satMod val="300000"/>
                  <a:alpha val="63000"/>
                </a:schemeClr>
              </a:gs>
              <a:gs pos="35000">
                <a:schemeClr val="accent5">
                  <a:tint val="37000"/>
                  <a:satMod val="300000"/>
                </a:schemeClr>
              </a:gs>
              <a:gs pos="100000">
                <a:schemeClr val="accent5">
                  <a:tint val="15000"/>
                  <a:satMod val="350000"/>
                </a:schemeClr>
              </a:gs>
            </a:gsLst>
          </a:gra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200" dirty="0">
                <a:latin typeface="Times New Roman"/>
                <a:cs typeface="Times New Roman"/>
              </a:rPr>
              <a:t>Минеральный порошок МП-1 может быть активированным или </a:t>
            </a:r>
            <a:r>
              <a:rPr lang="ru-RU" sz="1200" dirty="0" err="1">
                <a:latin typeface="Times New Roman"/>
                <a:cs typeface="Times New Roman"/>
              </a:rPr>
              <a:t>неактивированным</a:t>
            </a:r>
            <a:r>
              <a:rPr lang="ru-RU" sz="1200" dirty="0">
                <a:latin typeface="Times New Roman"/>
                <a:cs typeface="Times New Roman"/>
              </a:rPr>
              <a:t> и получается путем размола карбонатных пород, а также битуминозного сырья.</a:t>
            </a:r>
            <a:r>
              <a:rPr lang="uk-UA" sz="1200" dirty="0" smtClean="0">
                <a:latin typeface="Times New Roman"/>
                <a:cs typeface="Times New Roman"/>
              </a:rPr>
              <a:t> </a:t>
            </a:r>
            <a:endParaRPr lang="uk-UA" sz="1200" dirty="0">
              <a:latin typeface="Times New Roman"/>
              <a:cs typeface="Times New Roman"/>
            </a:endParaRPr>
          </a:p>
        </p:txBody>
      </p:sp>
      <p:sp>
        <p:nvSpPr>
          <p:cNvPr id="9" name="Название 1"/>
          <p:cNvSpPr txBox="1">
            <a:spLocks/>
          </p:cNvSpPr>
          <p:nvPr/>
        </p:nvSpPr>
        <p:spPr>
          <a:xfrm>
            <a:off x="4943270" y="1165086"/>
            <a:ext cx="3253532" cy="1521959"/>
          </a:xfrm>
          <a:prstGeom prst="rect">
            <a:avLst/>
          </a:prstGeom>
          <a:gradFill>
            <a:gsLst>
              <a:gs pos="0">
                <a:schemeClr val="accent5">
                  <a:tint val="50000"/>
                  <a:satMod val="300000"/>
                  <a:alpha val="63000"/>
                </a:schemeClr>
              </a:gs>
              <a:gs pos="35000">
                <a:schemeClr val="accent5">
                  <a:tint val="37000"/>
                  <a:satMod val="300000"/>
                </a:schemeClr>
              </a:gs>
              <a:gs pos="100000">
                <a:schemeClr val="accent5">
                  <a:tint val="15000"/>
                  <a:satMod val="350000"/>
                </a:schemeClr>
              </a:gs>
            </a:gsLst>
          </a:gra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200" dirty="0">
                <a:latin typeface="Times New Roman"/>
                <a:cs typeface="Times New Roman"/>
              </a:rPr>
              <a:t>Минеральный порошок МП-2 производится из некарбонатных пород, а также из вторичных отходов промышленного производства - металлургических шлаков, золы уноса ТЭЦ, цементной пыли уноса и др.</a:t>
            </a:r>
            <a:r>
              <a:rPr lang="uk-UA" sz="1200" dirty="0" smtClean="0">
                <a:latin typeface="Times New Roman"/>
                <a:cs typeface="Times New Roman"/>
              </a:rPr>
              <a:t> </a:t>
            </a:r>
            <a:endParaRPr lang="uk-UA" sz="1200" dirty="0">
              <a:latin typeface="Times New Roman"/>
              <a:cs typeface="Times New Roman"/>
            </a:endParaRPr>
          </a:p>
        </p:txBody>
      </p:sp>
      <p:sp>
        <p:nvSpPr>
          <p:cNvPr id="10" name="Прямоугольник 9"/>
          <p:cNvSpPr/>
          <p:nvPr/>
        </p:nvSpPr>
        <p:spPr>
          <a:xfrm>
            <a:off x="533290" y="2697541"/>
            <a:ext cx="8153510" cy="307777"/>
          </a:xfrm>
          <a:prstGeom prst="rect">
            <a:avLst/>
          </a:prstGeom>
        </p:spPr>
        <p:txBody>
          <a:bodyPr wrap="square">
            <a:spAutoFit/>
          </a:bodyPr>
          <a:lstStyle/>
          <a:p>
            <a:pPr algn="ctr"/>
            <a:r>
              <a:rPr lang="ru-RU" sz="1400" b="1" dirty="0" smtClean="0">
                <a:latin typeface="Times New Roman"/>
                <a:cs typeface="Times New Roman"/>
              </a:rPr>
              <a:t>Сорта минерального порошка :</a:t>
            </a:r>
            <a:endParaRPr lang="ru-RU" sz="1400" b="1" dirty="0">
              <a:latin typeface="Times New Roman"/>
              <a:cs typeface="Times New Roman"/>
            </a:endParaRPr>
          </a:p>
        </p:txBody>
      </p:sp>
      <p:sp>
        <p:nvSpPr>
          <p:cNvPr id="11" name="Прямоугольник 10"/>
          <p:cNvSpPr/>
          <p:nvPr/>
        </p:nvSpPr>
        <p:spPr>
          <a:xfrm>
            <a:off x="457200" y="3323167"/>
            <a:ext cx="3752621" cy="738664"/>
          </a:xfrm>
          <a:prstGeom prst="rect">
            <a:avLst/>
          </a:prstGeom>
          <a:gradFill>
            <a:gsLst>
              <a:gs pos="0">
                <a:schemeClr val="accent5">
                  <a:tint val="50000"/>
                  <a:satMod val="300000"/>
                  <a:alpha val="63000"/>
                </a:schemeClr>
              </a:gs>
              <a:gs pos="35000">
                <a:schemeClr val="accent5">
                  <a:tint val="37000"/>
                  <a:satMod val="300000"/>
                </a:schemeClr>
              </a:gs>
              <a:gs pos="100000">
                <a:schemeClr val="accent5">
                  <a:tint val="15000"/>
                  <a:satMod val="350000"/>
                </a:schemeClr>
              </a:gs>
            </a:gsLst>
          </a:gradFill>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400" dirty="0">
                <a:latin typeface="Times New Roman"/>
                <a:cs typeface="Times New Roman"/>
              </a:rPr>
              <a:t>1 сорт - получают помолом карбонатных пород точной фракции 300-315 мкм</a:t>
            </a:r>
            <a:r>
              <a:rPr lang="ru-RU" sz="1400" dirty="0" smtClean="0">
                <a:latin typeface="Times New Roman"/>
                <a:cs typeface="Times New Roman"/>
              </a:rPr>
              <a:t>.</a:t>
            </a:r>
          </a:p>
          <a:p>
            <a:pPr algn="ctr"/>
            <a:endParaRPr lang="ru-RU" sz="1400" dirty="0">
              <a:latin typeface="Times New Roman"/>
              <a:cs typeface="Times New Roman"/>
            </a:endParaRPr>
          </a:p>
        </p:txBody>
      </p:sp>
      <p:sp>
        <p:nvSpPr>
          <p:cNvPr id="12" name="Прямоугольник 11"/>
          <p:cNvSpPr/>
          <p:nvPr/>
        </p:nvSpPr>
        <p:spPr>
          <a:xfrm>
            <a:off x="4345040" y="3323167"/>
            <a:ext cx="4572000" cy="738664"/>
          </a:xfrm>
          <a:prstGeom prst="rect">
            <a:avLst/>
          </a:prstGeom>
          <a:gradFill>
            <a:gsLst>
              <a:gs pos="0">
                <a:schemeClr val="accent5">
                  <a:tint val="50000"/>
                  <a:satMod val="300000"/>
                  <a:alpha val="63000"/>
                </a:schemeClr>
              </a:gs>
              <a:gs pos="35000">
                <a:schemeClr val="accent5">
                  <a:tint val="37000"/>
                  <a:satMod val="300000"/>
                </a:schemeClr>
              </a:gs>
              <a:gs pos="100000">
                <a:schemeClr val="accent5">
                  <a:tint val="15000"/>
                  <a:satMod val="350000"/>
                </a:schemeClr>
              </a:gs>
            </a:gsLst>
          </a:gradFill>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a:spAutoFit/>
          </a:bodyPr>
          <a:lstStyle/>
          <a:p>
            <a:pPr algn="ctr"/>
            <a:r>
              <a:rPr lang="ru-RU" sz="1400" dirty="0">
                <a:latin typeface="Times New Roman"/>
                <a:cs typeface="Times New Roman"/>
              </a:rPr>
              <a:t>2 сорт - Получают переработкой отходов основного производства карбонатных пород фракции 300-800 мкм с включениями.</a:t>
            </a:r>
          </a:p>
        </p:txBody>
      </p:sp>
      <p:cxnSp>
        <p:nvCxnSpPr>
          <p:cNvPr id="13" name="Прямая со стрелкой 12"/>
          <p:cNvCxnSpPr/>
          <p:nvPr/>
        </p:nvCxnSpPr>
        <p:spPr>
          <a:xfrm flipH="1">
            <a:off x="2791741" y="3005318"/>
            <a:ext cx="703184" cy="3044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Прямая со стрелкой 15"/>
          <p:cNvCxnSpPr/>
          <p:nvPr/>
        </p:nvCxnSpPr>
        <p:spPr>
          <a:xfrm>
            <a:off x="5719920" y="3005318"/>
            <a:ext cx="860611" cy="2652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Прямоугольник 22"/>
          <p:cNvSpPr/>
          <p:nvPr/>
        </p:nvSpPr>
        <p:spPr>
          <a:xfrm>
            <a:off x="2695315" y="4134334"/>
            <a:ext cx="4084626" cy="307777"/>
          </a:xfrm>
          <a:prstGeom prst="rect">
            <a:avLst/>
          </a:prstGeom>
        </p:spPr>
        <p:txBody>
          <a:bodyPr wrap="square">
            <a:spAutoFit/>
          </a:bodyPr>
          <a:lstStyle/>
          <a:p>
            <a:r>
              <a:rPr lang="ru-RU" sz="1400" b="1" dirty="0">
                <a:latin typeface="Times New Roman"/>
                <a:cs typeface="Times New Roman"/>
              </a:rPr>
              <a:t>Область применения минеральных порошков</a:t>
            </a:r>
          </a:p>
        </p:txBody>
      </p:sp>
      <p:graphicFrame>
        <p:nvGraphicFramePr>
          <p:cNvPr id="25" name="Таблица 24"/>
          <p:cNvGraphicFramePr>
            <a:graphicFrameLocks noGrp="1"/>
          </p:cNvGraphicFramePr>
          <p:nvPr>
            <p:extLst>
              <p:ext uri="{D42A27DB-BD31-4B8C-83A1-F6EECF244321}">
                <p14:modId xmlns:p14="http://schemas.microsoft.com/office/powerpoint/2010/main" xmlns="" val="3760252893"/>
              </p:ext>
            </p:extLst>
          </p:nvPr>
        </p:nvGraphicFramePr>
        <p:xfrm>
          <a:off x="230898" y="4473230"/>
          <a:ext cx="8606115" cy="2163475"/>
        </p:xfrm>
        <a:graphic>
          <a:graphicData uri="http://schemas.openxmlformats.org/drawingml/2006/table">
            <a:tbl>
              <a:tblPr firstRow="1" bandRow="1">
                <a:tableStyleId>{5C22544A-7EE6-4342-B048-85BDC9FD1C3A}</a:tableStyleId>
              </a:tblPr>
              <a:tblGrid>
                <a:gridCol w="2868705"/>
                <a:gridCol w="2868705"/>
                <a:gridCol w="2868705"/>
              </a:tblGrid>
              <a:tr h="287204">
                <a:tc>
                  <a:txBody>
                    <a:bodyPr/>
                    <a:lstStyle/>
                    <a:p>
                      <a:pPr algn="ctr"/>
                      <a:r>
                        <a:rPr lang="ru-RU" sz="1000" b="1" kern="1200" dirty="0" smtClean="0">
                          <a:solidFill>
                            <a:schemeClr val="lt1"/>
                          </a:solidFill>
                          <a:latin typeface="Times New Roman"/>
                          <a:ea typeface="+mn-ea"/>
                          <a:cs typeface="Times New Roman"/>
                        </a:rPr>
                        <a:t>Марка минерального порошка</a:t>
                      </a:r>
                      <a:endParaRPr lang="ru-RU" sz="1000" dirty="0">
                        <a:latin typeface="Times New Roman"/>
                        <a:cs typeface="Times New Roman"/>
                      </a:endParaRPr>
                    </a:p>
                  </a:txBody>
                  <a:tcPr/>
                </a:tc>
                <a:tc>
                  <a:txBody>
                    <a:bodyPr/>
                    <a:lstStyle/>
                    <a:p>
                      <a:pPr algn="ctr"/>
                      <a:r>
                        <a:rPr lang="ru-RU" sz="1000" b="1" kern="1200" dirty="0" smtClean="0">
                          <a:solidFill>
                            <a:schemeClr val="lt1"/>
                          </a:solidFill>
                          <a:latin typeface="Times New Roman"/>
                          <a:ea typeface="+mn-ea"/>
                          <a:cs typeface="Times New Roman"/>
                        </a:rPr>
                        <a:t>Вид минерального порошка</a:t>
                      </a:r>
                      <a:endParaRPr lang="ru-RU" sz="1000" dirty="0">
                        <a:latin typeface="Times New Roman"/>
                        <a:cs typeface="Times New Roman"/>
                      </a:endParaRPr>
                    </a:p>
                  </a:txBody>
                  <a:tcPr/>
                </a:tc>
                <a:tc>
                  <a:txBody>
                    <a:bodyPr/>
                    <a:lstStyle/>
                    <a:p>
                      <a:pPr algn="ctr"/>
                      <a:r>
                        <a:rPr lang="ru-RU" sz="1000" b="1" kern="1200" dirty="0" smtClean="0">
                          <a:solidFill>
                            <a:schemeClr val="lt1"/>
                          </a:solidFill>
                          <a:latin typeface="Times New Roman"/>
                          <a:ea typeface="+mn-ea"/>
                          <a:cs typeface="Times New Roman"/>
                        </a:rPr>
                        <a:t>Область применения</a:t>
                      </a:r>
                      <a:endParaRPr lang="ru-RU" sz="1000" dirty="0">
                        <a:latin typeface="Times New Roman"/>
                        <a:cs typeface="Times New Roman"/>
                      </a:endParaRPr>
                    </a:p>
                  </a:txBody>
                  <a:tcPr/>
                </a:tc>
              </a:tr>
              <a:tr h="778991">
                <a:tc>
                  <a:txBody>
                    <a:bodyPr/>
                    <a:lstStyle/>
                    <a:p>
                      <a:pPr algn="ctr"/>
                      <a:endParaRPr lang="ru-RU" sz="1000" kern="1200" dirty="0" smtClean="0">
                        <a:solidFill>
                          <a:schemeClr val="dk1"/>
                        </a:solidFill>
                        <a:latin typeface="Times New Roman"/>
                        <a:ea typeface="+mn-ea"/>
                        <a:cs typeface="Times New Roman"/>
                      </a:endParaRPr>
                    </a:p>
                    <a:p>
                      <a:pPr algn="ctr"/>
                      <a:r>
                        <a:rPr lang="ru-RU" sz="1000" kern="1200" dirty="0" smtClean="0">
                          <a:solidFill>
                            <a:schemeClr val="dk1"/>
                          </a:solidFill>
                          <a:latin typeface="Times New Roman"/>
                          <a:ea typeface="+mn-ea"/>
                          <a:cs typeface="Times New Roman"/>
                        </a:rPr>
                        <a:t>МП-1</a:t>
                      </a:r>
                      <a:endParaRPr lang="ru-RU" sz="1000" dirty="0">
                        <a:latin typeface="Times New Roman"/>
                        <a:cs typeface="Times New Roman"/>
                      </a:endParaRPr>
                    </a:p>
                  </a:txBody>
                  <a:tcPr/>
                </a:tc>
                <a:tc>
                  <a:txBody>
                    <a:bodyPr/>
                    <a:lstStyle/>
                    <a:p>
                      <a:pPr algn="ctr"/>
                      <a:endParaRPr lang="ru-RU" sz="1000" kern="1200" dirty="0" smtClean="0">
                        <a:solidFill>
                          <a:schemeClr val="dk1"/>
                        </a:solidFill>
                        <a:latin typeface="Times New Roman"/>
                        <a:ea typeface="+mn-ea"/>
                        <a:cs typeface="Times New Roman"/>
                      </a:endParaRPr>
                    </a:p>
                    <a:p>
                      <a:pPr algn="ctr"/>
                      <a:r>
                        <a:rPr lang="ru-RU" sz="1000" kern="1200" dirty="0" smtClean="0">
                          <a:solidFill>
                            <a:schemeClr val="dk1"/>
                          </a:solidFill>
                          <a:latin typeface="Times New Roman"/>
                          <a:ea typeface="+mn-ea"/>
                          <a:cs typeface="Times New Roman"/>
                        </a:rPr>
                        <a:t>Активированный и </a:t>
                      </a:r>
                      <a:r>
                        <a:rPr lang="ru-RU" sz="1000" kern="1200" dirty="0" err="1" smtClean="0">
                          <a:solidFill>
                            <a:schemeClr val="dk1"/>
                          </a:solidFill>
                          <a:latin typeface="Times New Roman"/>
                          <a:ea typeface="+mn-ea"/>
                          <a:cs typeface="Times New Roman"/>
                        </a:rPr>
                        <a:t>неактивированный</a:t>
                      </a:r>
                      <a:r>
                        <a:rPr lang="ru-RU" sz="1000" kern="1200" dirty="0" smtClean="0">
                          <a:solidFill>
                            <a:schemeClr val="dk1"/>
                          </a:solidFill>
                          <a:latin typeface="Times New Roman"/>
                          <a:ea typeface="+mn-ea"/>
                          <a:cs typeface="Times New Roman"/>
                        </a:rPr>
                        <a:t> из карбонатных горных пород</a:t>
                      </a:r>
                      <a:endParaRPr lang="ru-RU" sz="1000" dirty="0">
                        <a:latin typeface="Times New Roman"/>
                        <a:cs typeface="Times New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latin typeface="Times New Roman"/>
                          <a:ea typeface="+mn-ea"/>
                          <a:cs typeface="Times New Roman"/>
                        </a:rPr>
                        <a:t>Смеси асфальтобетонные по ГОСТ 9128-2009, Смеси асфальтобетонные щебеночно-мастичные по ГОСТ 31015-2002, Смеси органоминеральные по ГОСТ 30491-97</a:t>
                      </a:r>
                    </a:p>
                  </a:txBody>
                  <a:tcPr/>
                </a:tc>
              </a:tr>
              <a:tr h="495722">
                <a:tc rowSpan="2">
                  <a:txBody>
                    <a:bodyPr/>
                    <a:lstStyle/>
                    <a:p>
                      <a:pPr algn="ctr"/>
                      <a:endParaRPr lang="ru-RU" sz="1000" kern="1200" dirty="0" smtClean="0">
                        <a:solidFill>
                          <a:schemeClr val="dk1"/>
                        </a:solidFill>
                        <a:latin typeface="Times New Roman"/>
                        <a:ea typeface="+mn-ea"/>
                        <a:cs typeface="Times New Roman"/>
                      </a:endParaRPr>
                    </a:p>
                    <a:p>
                      <a:pPr algn="ctr"/>
                      <a:endParaRPr lang="ru-RU" sz="1000" kern="1200" dirty="0" smtClean="0">
                        <a:solidFill>
                          <a:schemeClr val="dk1"/>
                        </a:solidFill>
                        <a:latin typeface="Times New Roman"/>
                        <a:ea typeface="+mn-ea"/>
                        <a:cs typeface="Times New Roman"/>
                      </a:endParaRPr>
                    </a:p>
                    <a:p>
                      <a:pPr algn="ctr"/>
                      <a:r>
                        <a:rPr lang="ru-RU" sz="1000" kern="1200" dirty="0" smtClean="0">
                          <a:solidFill>
                            <a:schemeClr val="dk1"/>
                          </a:solidFill>
                          <a:latin typeface="Times New Roman"/>
                          <a:ea typeface="+mn-ea"/>
                          <a:cs typeface="Times New Roman"/>
                        </a:rPr>
                        <a:t>МП-2</a:t>
                      </a:r>
                      <a:endParaRPr lang="ru-RU" sz="1000" dirty="0">
                        <a:latin typeface="Times New Roman"/>
                        <a:cs typeface="Times New Roman"/>
                      </a:endParaRPr>
                    </a:p>
                  </a:txBody>
                  <a:tcPr/>
                </a:tc>
                <a:tc>
                  <a:txBody>
                    <a:bodyPr/>
                    <a:lstStyle/>
                    <a:p>
                      <a:pPr algn="ctr"/>
                      <a:r>
                        <a:rPr lang="ru-RU" sz="1000" kern="1200" dirty="0" smtClean="0">
                          <a:solidFill>
                            <a:schemeClr val="dk1"/>
                          </a:solidFill>
                          <a:latin typeface="Times New Roman"/>
                          <a:ea typeface="+mn-ea"/>
                          <a:cs typeface="Times New Roman"/>
                        </a:rPr>
                        <a:t>Из некарбонатных горных пород и твердых отходов промышленного производства</a:t>
                      </a:r>
                      <a:endParaRPr lang="ru-RU" sz="1000" dirty="0">
                        <a:latin typeface="Times New Roman"/>
                        <a:cs typeface="Times New Roman"/>
                      </a:endParaRPr>
                    </a:p>
                  </a:txBody>
                  <a:tcPr>
                    <a:lnB w="12700" cap="flat" cmpd="sng" algn="ctr">
                      <a:solidFill>
                        <a:scrgbClr r="0" g="0" b="0"/>
                      </a:solidFill>
                      <a:prstDash val="solid"/>
                      <a:round/>
                      <a:headEnd type="none" w="med" len="med"/>
                      <a:tailEnd type="none" w="med" len="med"/>
                    </a:lnB>
                  </a:tcPr>
                </a:tc>
                <a:tc>
                  <a:txBody>
                    <a:bodyPr/>
                    <a:lstStyle/>
                    <a:p>
                      <a:pPr algn="ctr"/>
                      <a:r>
                        <a:rPr lang="ru-RU" sz="1000" kern="1200" dirty="0" smtClean="0">
                          <a:solidFill>
                            <a:schemeClr val="dk1"/>
                          </a:solidFill>
                          <a:latin typeface="Times New Roman"/>
                          <a:ea typeface="+mn-ea"/>
                          <a:cs typeface="Times New Roman"/>
                        </a:rPr>
                        <a:t>Смеси асфальтобетонные по ГОСТ 9128-2009 марок II и III, смеси органоминеральные по ГОСТ 30491-97</a:t>
                      </a:r>
                      <a:endParaRPr lang="ru-RU" sz="1000" dirty="0">
                        <a:latin typeface="Times New Roman"/>
                        <a:cs typeface="Times New Roman"/>
                      </a:endParaRPr>
                    </a:p>
                  </a:txBody>
                  <a:tcPr>
                    <a:lnB w="12700" cap="flat" cmpd="sng" algn="ctr">
                      <a:solidFill>
                        <a:scrgbClr r="0" g="0" b="0"/>
                      </a:solidFill>
                      <a:prstDash val="solid"/>
                      <a:round/>
                      <a:headEnd type="none" w="med" len="med"/>
                      <a:tailEnd type="none" w="med" len="med"/>
                    </a:lnB>
                  </a:tcPr>
                </a:tc>
              </a:tr>
              <a:tr h="495722">
                <a:tc vMerge="1">
                  <a:txBody>
                    <a:bodyPr/>
                    <a:lstStyle/>
                    <a:p>
                      <a:endParaRPr lang="ru-RU"/>
                    </a:p>
                  </a:txBody>
                  <a:tcPr/>
                </a:tc>
                <a:tc>
                  <a:txBody>
                    <a:bodyPr/>
                    <a:lstStyle/>
                    <a:p>
                      <a:pPr algn="ctr"/>
                      <a:r>
                        <a:rPr lang="ru-RU" sz="1000" kern="1200" dirty="0" smtClean="0">
                          <a:solidFill>
                            <a:schemeClr val="dk1"/>
                          </a:solidFill>
                          <a:latin typeface="Times New Roman"/>
                          <a:ea typeface="+mn-ea"/>
                          <a:cs typeface="Times New Roman"/>
                        </a:rPr>
                        <a:t>Порошковые отходы промышленного производства</a:t>
                      </a:r>
                      <a:endParaRPr lang="ru-RU" sz="1000" dirty="0">
                        <a:latin typeface="Times New Roman"/>
                        <a:cs typeface="Times New Roman"/>
                      </a:endParaRPr>
                    </a:p>
                  </a:txBody>
                  <a:tcPr>
                    <a:lnT w="12700" cap="flat" cmpd="sng" algn="ctr">
                      <a:solidFill>
                        <a:scrgbClr r="0" g="0" b="0"/>
                      </a:solidFill>
                      <a:prstDash val="solid"/>
                      <a:round/>
                      <a:headEnd type="none" w="med" len="med"/>
                      <a:tailEnd type="none" w="med" len="med"/>
                    </a:lnT>
                  </a:tcPr>
                </a:tc>
                <a:tc>
                  <a:txBody>
                    <a:bodyPr/>
                    <a:lstStyle/>
                    <a:p>
                      <a:pPr algn="ctr"/>
                      <a:r>
                        <a:rPr lang="ru-RU" sz="1000" kern="1200" dirty="0" smtClean="0">
                          <a:solidFill>
                            <a:schemeClr val="dk1"/>
                          </a:solidFill>
                          <a:latin typeface="Times New Roman"/>
                          <a:ea typeface="+mn-ea"/>
                          <a:cs typeface="Times New Roman"/>
                        </a:rPr>
                        <a:t>Смеси асфальтобетонные по ГОСТ 9128-2009 марки III, смеси органоминеральные по ГОСТ 30491-97</a:t>
                      </a:r>
                      <a:endParaRPr lang="ru-RU" sz="1000" dirty="0">
                        <a:latin typeface="Times New Roman"/>
                        <a:cs typeface="Times New Roman"/>
                      </a:endParaRPr>
                    </a:p>
                  </a:txBody>
                  <a:tcPr>
                    <a:lnT w="12700" cap="flat" cmpd="sng" algn="ctr">
                      <a:solidFill>
                        <a:scrgbClr r="0" g="0" b="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xmlns="" val="355493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57200" y="51394"/>
            <a:ext cx="8229600" cy="632579"/>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ru-RU" sz="2400" dirty="0" smtClean="0">
                <a:latin typeface="Times New Roman"/>
                <a:cs typeface="Times New Roman"/>
              </a:rPr>
              <a:t>Нормируемые показатели свойств минерального порошка для дорожных конструкций</a:t>
            </a:r>
            <a:endParaRPr lang="ru-RU" sz="2400" dirty="0">
              <a:latin typeface="Times New Roman"/>
              <a:cs typeface="Times New Roman"/>
            </a:endParaRPr>
          </a:p>
        </p:txBody>
      </p:sp>
      <p:sp>
        <p:nvSpPr>
          <p:cNvPr id="5" name="Название 1"/>
          <p:cNvSpPr txBox="1">
            <a:spLocks/>
          </p:cNvSpPr>
          <p:nvPr/>
        </p:nvSpPr>
        <p:spPr>
          <a:xfrm>
            <a:off x="757017" y="1134022"/>
            <a:ext cx="2622196" cy="1179382"/>
          </a:xfrm>
          <a:prstGeom prst="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1400" dirty="0" smtClean="0">
                <a:latin typeface="Times New Roman"/>
                <a:cs typeface="Times New Roman"/>
              </a:rPr>
              <a:t>Показатели свойств минерального порошка в соответствии с требований ГОСТ Р 52129-2003, РФ</a:t>
            </a:r>
            <a:endParaRPr lang="ru-RU" sz="1400" dirty="0">
              <a:latin typeface="Times New Roman"/>
              <a:cs typeface="Times New Roman"/>
            </a:endParaRPr>
          </a:p>
        </p:txBody>
      </p:sp>
      <p:sp>
        <p:nvSpPr>
          <p:cNvPr id="6" name="Название 1"/>
          <p:cNvSpPr txBox="1">
            <a:spLocks/>
          </p:cNvSpPr>
          <p:nvPr/>
        </p:nvSpPr>
        <p:spPr>
          <a:xfrm>
            <a:off x="5214179" y="1134022"/>
            <a:ext cx="3256530" cy="1179382"/>
          </a:xfrm>
          <a:prstGeom prst="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1400" dirty="0" smtClean="0">
                <a:latin typeface="Times New Roman"/>
                <a:cs typeface="Times New Roman"/>
              </a:rPr>
              <a:t>Показатели свойств минерального порошка в соответствии с требованиями европейских нормативов (</a:t>
            </a:r>
            <a:r>
              <a:rPr lang="en-US" sz="1400" dirty="0" smtClean="0">
                <a:latin typeface="Times New Roman"/>
                <a:cs typeface="Times New Roman"/>
              </a:rPr>
              <a:t>TL Gestein-StB04</a:t>
            </a:r>
            <a:r>
              <a:rPr lang="ru-RU" sz="1400" dirty="0" smtClean="0">
                <a:latin typeface="Times New Roman"/>
                <a:cs typeface="Times New Roman"/>
              </a:rPr>
              <a:t>: 2004 ФРГ; </a:t>
            </a:r>
            <a:r>
              <a:rPr lang="en-US" sz="1400" dirty="0" smtClean="0">
                <a:latin typeface="Times New Roman"/>
                <a:cs typeface="Times New Roman"/>
              </a:rPr>
              <a:t>PANK </a:t>
            </a:r>
            <a:r>
              <a:rPr lang="en-US" sz="1400" dirty="0" err="1" smtClean="0">
                <a:latin typeface="Times New Roman"/>
                <a:cs typeface="Times New Roman"/>
              </a:rPr>
              <a:t>ry</a:t>
            </a:r>
            <a:r>
              <a:rPr lang="en-US" sz="1400" dirty="0" smtClean="0">
                <a:latin typeface="Times New Roman"/>
                <a:cs typeface="Times New Roman"/>
              </a:rPr>
              <a:t> </a:t>
            </a:r>
            <a:r>
              <a:rPr lang="ru-RU" sz="1400" dirty="0" smtClean="0">
                <a:latin typeface="Times New Roman"/>
                <a:cs typeface="Times New Roman"/>
              </a:rPr>
              <a:t>Финляндия; по методике </a:t>
            </a:r>
            <a:r>
              <a:rPr lang="en-US" sz="1400" dirty="0" smtClean="0">
                <a:latin typeface="Times New Roman"/>
                <a:cs typeface="Times New Roman"/>
              </a:rPr>
              <a:t>ASTM </a:t>
            </a:r>
            <a:r>
              <a:rPr lang="ru-RU" sz="1400" dirty="0" smtClean="0">
                <a:latin typeface="Times New Roman"/>
                <a:cs typeface="Times New Roman"/>
              </a:rPr>
              <a:t>США)</a:t>
            </a:r>
            <a:endParaRPr lang="ru-RU" sz="1400" dirty="0">
              <a:latin typeface="Times New Roman"/>
              <a:cs typeface="Times New Roman"/>
            </a:endParaRPr>
          </a:p>
        </p:txBody>
      </p:sp>
      <p:sp>
        <p:nvSpPr>
          <p:cNvPr id="7" name="Стрелка вниз 6"/>
          <p:cNvSpPr/>
          <p:nvPr/>
        </p:nvSpPr>
        <p:spPr>
          <a:xfrm>
            <a:off x="1928794" y="2500306"/>
            <a:ext cx="430906" cy="6004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Стрелка вниз 7"/>
          <p:cNvSpPr/>
          <p:nvPr/>
        </p:nvSpPr>
        <p:spPr>
          <a:xfrm rot="18561237">
            <a:off x="6147235" y="613812"/>
            <a:ext cx="313096" cy="5929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Стрелка вниз 8"/>
          <p:cNvSpPr/>
          <p:nvPr/>
        </p:nvSpPr>
        <p:spPr>
          <a:xfrm rot="2973604">
            <a:off x="2112161" y="616218"/>
            <a:ext cx="313096" cy="5929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Стрелка вниз 9"/>
          <p:cNvSpPr/>
          <p:nvPr/>
        </p:nvSpPr>
        <p:spPr>
          <a:xfrm>
            <a:off x="6598300" y="2313404"/>
            <a:ext cx="430906" cy="6004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Название 1"/>
          <p:cNvSpPr txBox="1">
            <a:spLocks/>
          </p:cNvSpPr>
          <p:nvPr/>
        </p:nvSpPr>
        <p:spPr>
          <a:xfrm>
            <a:off x="428596" y="3143248"/>
            <a:ext cx="3643338" cy="2214578"/>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50000"/>
              </a:lnSpc>
              <a:buFont typeface="Wingdings" charset="2"/>
              <a:buChar char="q"/>
            </a:pPr>
            <a:r>
              <a:rPr lang="ru-RU" sz="1400" dirty="0" smtClean="0">
                <a:latin typeface="Times New Roman"/>
                <a:cs typeface="Times New Roman"/>
              </a:rPr>
              <a:t>Зерновой состав;</a:t>
            </a:r>
            <a:endParaRPr lang="ru-RU" sz="1400" dirty="0">
              <a:latin typeface="Times New Roman"/>
              <a:cs typeface="Times New Roman"/>
            </a:endParaRPr>
          </a:p>
          <a:p>
            <a:pPr marL="342900" indent="-342900" algn="l">
              <a:lnSpc>
                <a:spcPct val="150000"/>
              </a:lnSpc>
              <a:buFont typeface="Wingdings" charset="2"/>
              <a:buChar char="q"/>
            </a:pPr>
            <a:r>
              <a:rPr lang="ru-RU" sz="1400" dirty="0" smtClean="0">
                <a:latin typeface="Times New Roman"/>
                <a:cs typeface="Times New Roman"/>
              </a:rPr>
              <a:t>Пористость;</a:t>
            </a:r>
            <a:endParaRPr lang="ru-RU" sz="1400" dirty="0">
              <a:latin typeface="Times New Roman"/>
              <a:cs typeface="Times New Roman"/>
            </a:endParaRPr>
          </a:p>
          <a:p>
            <a:pPr marL="342900" indent="-342900" algn="l">
              <a:lnSpc>
                <a:spcPct val="150000"/>
              </a:lnSpc>
              <a:buFont typeface="Wingdings" charset="2"/>
              <a:buChar char="q"/>
            </a:pPr>
            <a:r>
              <a:rPr lang="bg-BG" sz="1400" dirty="0">
                <a:latin typeface="Times New Roman"/>
                <a:cs typeface="Times New Roman"/>
              </a:rPr>
              <a:t>Набухание образцов из смеси порошка с битумом </a:t>
            </a:r>
            <a:r>
              <a:rPr lang="ru-RU" sz="1400" dirty="0" smtClean="0">
                <a:latin typeface="Times New Roman"/>
                <a:cs typeface="Times New Roman"/>
              </a:rPr>
              <a:t>;</a:t>
            </a:r>
            <a:endParaRPr lang="ru-RU" sz="1400" dirty="0">
              <a:latin typeface="Times New Roman"/>
              <a:cs typeface="Times New Roman"/>
            </a:endParaRPr>
          </a:p>
          <a:p>
            <a:pPr marL="342900" indent="-342900" algn="l">
              <a:lnSpc>
                <a:spcPct val="150000"/>
              </a:lnSpc>
              <a:buFont typeface="Wingdings" charset="2"/>
              <a:buChar char="q"/>
            </a:pPr>
            <a:r>
              <a:rPr lang="ru-RU" sz="1400" dirty="0" smtClean="0">
                <a:latin typeface="Times New Roman"/>
                <a:cs typeface="Times New Roman"/>
              </a:rPr>
              <a:t>Гидрофобность;</a:t>
            </a:r>
            <a:endParaRPr lang="ru-RU" sz="1400" dirty="0">
              <a:latin typeface="Times New Roman"/>
              <a:cs typeface="Times New Roman"/>
            </a:endParaRPr>
          </a:p>
          <a:p>
            <a:pPr marL="273050" indent="-273050" algn="l">
              <a:lnSpc>
                <a:spcPct val="150000"/>
              </a:lnSpc>
              <a:buFont typeface="Wingdings" charset="2"/>
              <a:buChar char="q"/>
              <a:tabLst>
                <a:tab pos="534988" algn="l"/>
              </a:tabLst>
            </a:pPr>
            <a:r>
              <a:rPr lang="ru-RU" sz="1400" dirty="0" smtClean="0">
                <a:latin typeface="Times New Roman"/>
                <a:cs typeface="Times New Roman"/>
              </a:rPr>
              <a:t>Плотность истинная;</a:t>
            </a:r>
            <a:endParaRPr lang="ru-RU" sz="1400" dirty="0">
              <a:latin typeface="Times New Roman"/>
              <a:cs typeface="Times New Roman"/>
            </a:endParaRPr>
          </a:p>
        </p:txBody>
      </p:sp>
      <p:sp>
        <p:nvSpPr>
          <p:cNvPr id="12" name="Название 1"/>
          <p:cNvSpPr txBox="1">
            <a:spLocks/>
          </p:cNvSpPr>
          <p:nvPr/>
        </p:nvSpPr>
        <p:spPr>
          <a:xfrm>
            <a:off x="4786314" y="3000372"/>
            <a:ext cx="3857652" cy="1928826"/>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50000"/>
              </a:lnSpc>
              <a:buFont typeface="Wingdings" charset="2"/>
              <a:buChar char="q"/>
            </a:pPr>
            <a:r>
              <a:rPr lang="ru-RU" sz="1400" dirty="0" smtClean="0">
                <a:latin typeface="Times New Roman"/>
                <a:cs typeface="Times New Roman"/>
              </a:rPr>
              <a:t>Зерновой состав;</a:t>
            </a:r>
            <a:endParaRPr lang="ru-RU" sz="1400" dirty="0">
              <a:latin typeface="Times New Roman"/>
              <a:cs typeface="Times New Roman"/>
            </a:endParaRPr>
          </a:p>
          <a:p>
            <a:pPr marL="342900" indent="-342900" algn="l">
              <a:lnSpc>
                <a:spcPct val="150000"/>
              </a:lnSpc>
              <a:buFont typeface="Wingdings" charset="2"/>
              <a:buChar char="q"/>
            </a:pPr>
            <a:r>
              <a:rPr lang="ru-RU" sz="1400" dirty="0">
                <a:latin typeface="Times New Roman"/>
                <a:cs typeface="Times New Roman"/>
              </a:rPr>
              <a:t>Пористость сухого уплотненного порошка </a:t>
            </a:r>
            <a:r>
              <a:rPr lang="ru-RU" sz="1400" dirty="0" smtClean="0">
                <a:latin typeface="Times New Roman"/>
                <a:cs typeface="Times New Roman"/>
              </a:rPr>
              <a:t>;</a:t>
            </a:r>
            <a:endParaRPr lang="ru-RU" sz="1400" dirty="0">
              <a:latin typeface="Times New Roman"/>
              <a:cs typeface="Times New Roman"/>
            </a:endParaRPr>
          </a:p>
          <a:p>
            <a:pPr marL="342900" indent="-342900" algn="l">
              <a:lnSpc>
                <a:spcPct val="150000"/>
              </a:lnSpc>
              <a:buFont typeface="Wingdings" charset="2"/>
              <a:buChar char="q"/>
            </a:pPr>
            <a:r>
              <a:rPr lang="ru-RU" sz="1400" dirty="0">
                <a:latin typeface="Times New Roman"/>
                <a:cs typeface="Times New Roman"/>
              </a:rPr>
              <a:t>Влажность </a:t>
            </a:r>
            <a:r>
              <a:rPr lang="ru-RU" sz="1400" dirty="0" smtClean="0">
                <a:latin typeface="Times New Roman"/>
                <a:cs typeface="Times New Roman"/>
              </a:rPr>
              <a:t>;</a:t>
            </a:r>
            <a:endParaRPr lang="ru-RU" sz="1400" dirty="0">
              <a:latin typeface="Times New Roman"/>
              <a:cs typeface="Times New Roman"/>
            </a:endParaRPr>
          </a:p>
          <a:p>
            <a:pPr marL="273050" indent="-273050" algn="l">
              <a:lnSpc>
                <a:spcPct val="150000"/>
              </a:lnSpc>
              <a:buFont typeface="Wingdings" charset="2"/>
              <a:buChar char="q"/>
              <a:tabLst>
                <a:tab pos="534988" algn="l"/>
              </a:tabLst>
            </a:pPr>
            <a:r>
              <a:rPr lang="ru-RU" sz="1400" dirty="0" smtClean="0">
                <a:latin typeface="Times New Roman"/>
                <a:cs typeface="Times New Roman"/>
              </a:rPr>
              <a:t>Плотность истинная;</a:t>
            </a:r>
            <a:endParaRPr lang="ru-RU" sz="1400" dirty="0">
              <a:latin typeface="Times New Roman"/>
              <a:cs typeface="Times New Roman"/>
            </a:endParaRPr>
          </a:p>
        </p:txBody>
      </p:sp>
    </p:spTree>
    <p:extLst>
      <p:ext uri="{BB962C8B-B14F-4D97-AF65-F5344CB8AC3E}">
        <p14:creationId xmlns:p14="http://schemas.microsoft.com/office/powerpoint/2010/main" xmlns="" val="929653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a:spLocks noChangeArrowheads="1"/>
          </p:cNvSpPr>
          <p:nvPr/>
        </p:nvSpPr>
        <p:spPr bwMode="auto">
          <a:xfrm>
            <a:off x="611188" y="282575"/>
            <a:ext cx="7908925" cy="1058863"/>
          </a:xfrm>
          <a:prstGeom prst="flowChartAlternateProcess">
            <a:avLst/>
          </a:prstGeom>
          <a:solidFill>
            <a:srgbClr val="CCCCFF">
              <a:alpha val="45882"/>
            </a:srgbClr>
          </a:solidFill>
          <a:ln w="9525">
            <a:solidFill>
              <a:schemeClr val="tx1"/>
            </a:solidFill>
            <a:miter lim="800000"/>
            <a:headEnd/>
            <a:tailEnd/>
          </a:ln>
        </p:spPr>
        <p:txBody>
          <a:bodyPr wrap="none" anchor="ctr"/>
          <a:lstStyle/>
          <a:p>
            <a:pPr algn="ctr"/>
            <a:r>
              <a:rPr lang="ru-RU">
                <a:solidFill>
                  <a:srgbClr val="993366"/>
                </a:solidFill>
              </a:rPr>
              <a:t>РЕКОМЕНДУЕМЫЕ ТИПЫ АСФАЛЬТОБЕТОННОЙ СМЕСИ</a:t>
            </a:r>
          </a:p>
          <a:p>
            <a:pPr algn="ctr"/>
            <a:r>
              <a:rPr lang="ru-RU">
                <a:solidFill>
                  <a:srgbClr val="993366"/>
                </a:solidFill>
              </a:rPr>
              <a:t>И ВЯЖУЩЕГО В РАЗЛИЧНЫХ СЛОЯХ ДОРОЖНОЙ КОНСТРУКЦИИ</a:t>
            </a:r>
          </a:p>
          <a:p>
            <a:pPr algn="ctr"/>
            <a:r>
              <a:rPr lang="ru-RU">
                <a:solidFill>
                  <a:srgbClr val="993366"/>
                </a:solidFill>
              </a:rPr>
              <a:t>В ЗАВИСИМОСТИ ОТ СУММАРНОГО КОЛИЧЕСТВА ПРИЛОЖЕНИЯ</a:t>
            </a:r>
          </a:p>
          <a:p>
            <a:pPr algn="ctr"/>
            <a:r>
              <a:rPr lang="ru-RU">
                <a:solidFill>
                  <a:srgbClr val="993366"/>
                </a:solidFill>
              </a:rPr>
              <a:t>РАСЧЕТНОЙ НАГРУЗКИ</a:t>
            </a:r>
          </a:p>
        </p:txBody>
      </p:sp>
      <p:pic>
        <p:nvPicPr>
          <p:cNvPr id="19459" name="Picture 2"/>
          <p:cNvPicPr>
            <a:picLocks noChangeAspect="1" noChangeArrowheads="1"/>
          </p:cNvPicPr>
          <p:nvPr/>
        </p:nvPicPr>
        <p:blipFill>
          <a:blip r:embed="rId2" cstate="print"/>
          <a:srcRect/>
          <a:stretch>
            <a:fillRect/>
          </a:stretch>
        </p:blipFill>
        <p:spPr bwMode="auto">
          <a:xfrm>
            <a:off x="214282" y="1928802"/>
            <a:ext cx="8642350" cy="3825875"/>
          </a:xfrm>
          <a:prstGeom prst="rect">
            <a:avLst/>
          </a:prstGeom>
          <a:noFill/>
          <a:ln w="9525">
            <a:noFill/>
            <a:miter lim="800000"/>
            <a:headEnd/>
            <a:tailEnd/>
          </a:ln>
        </p:spPr>
      </p:pic>
      <p:cxnSp>
        <p:nvCxnSpPr>
          <p:cNvPr id="9" name="Прямая соединительная линия 8"/>
          <p:cNvCxnSpPr/>
          <p:nvPr/>
        </p:nvCxnSpPr>
        <p:spPr>
          <a:xfrm>
            <a:off x="8893175" y="1989138"/>
            <a:ext cx="0" cy="360045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903170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214313" y="214313"/>
            <a:ext cx="8715375" cy="928687"/>
          </a:xfrm>
          <a:prstGeom prst="flowChartAlternateProcess">
            <a:avLst/>
          </a:prstGeom>
          <a:solidFill>
            <a:srgbClr val="CCCCFF">
              <a:alpha val="45882"/>
            </a:srgbClr>
          </a:solidFill>
          <a:ln w="9525">
            <a:solidFill>
              <a:schemeClr val="tx1"/>
            </a:solidFill>
            <a:miter lim="800000"/>
            <a:headEnd/>
            <a:tailEnd/>
          </a:ln>
        </p:spPr>
        <p:txBody>
          <a:bodyPr wrap="none" anchor="ctr"/>
          <a:lstStyle/>
          <a:p>
            <a:pPr algn="ctr"/>
            <a:r>
              <a:rPr lang="ru-RU">
                <a:solidFill>
                  <a:srgbClr val="993366"/>
                </a:solidFill>
              </a:rPr>
              <a:t>МАРКИ ОРГАНИЧЕСКИХ ВЯЖУЩИХ, ДЛЯ АСФАЛЬТОБЕТОННЫХ СМЕСЕЙ </a:t>
            </a:r>
          </a:p>
          <a:p>
            <a:pPr algn="ctr"/>
            <a:r>
              <a:rPr lang="ru-RU">
                <a:solidFill>
                  <a:srgbClr val="993366"/>
                </a:solidFill>
              </a:rPr>
              <a:t>В ЗАВИСИМОСТИ ОТ НАГРУЗКИ И НАЗНАЧЕНИЯ СЛОЯ </a:t>
            </a:r>
          </a:p>
          <a:p>
            <a:pPr algn="ctr"/>
            <a:r>
              <a:rPr lang="ru-RU">
                <a:solidFill>
                  <a:srgbClr val="993366"/>
                </a:solidFill>
              </a:rPr>
              <a:t>(НОРМАТИВНЫЙ ДОКУМЕНТ ГЕРМАНИИ </a:t>
            </a:r>
            <a:r>
              <a:rPr lang="en-US">
                <a:solidFill>
                  <a:srgbClr val="993366"/>
                </a:solidFill>
              </a:rPr>
              <a:t>ZTV ASPHALT</a:t>
            </a:r>
            <a:r>
              <a:rPr lang="ru-RU">
                <a:solidFill>
                  <a:srgbClr val="993366"/>
                </a:solidFill>
              </a:rPr>
              <a:t>-</a:t>
            </a:r>
            <a:r>
              <a:rPr lang="en-US">
                <a:solidFill>
                  <a:srgbClr val="993366"/>
                </a:solidFill>
              </a:rPr>
              <a:t>STB</a:t>
            </a:r>
            <a:r>
              <a:rPr lang="ru-RU">
                <a:solidFill>
                  <a:srgbClr val="993366"/>
                </a:solidFill>
              </a:rPr>
              <a:t> 07)</a:t>
            </a:r>
          </a:p>
        </p:txBody>
      </p:sp>
      <p:sp>
        <p:nvSpPr>
          <p:cNvPr id="20483" name="Rectangle 3"/>
          <p:cNvSpPr>
            <a:spLocks noChangeArrowheads="1"/>
          </p:cNvSpPr>
          <p:nvPr/>
        </p:nvSpPr>
        <p:spPr bwMode="auto">
          <a:xfrm>
            <a:off x="0" y="2035175"/>
            <a:ext cx="184150" cy="368300"/>
          </a:xfrm>
          <a:prstGeom prst="rect">
            <a:avLst/>
          </a:prstGeom>
          <a:noFill/>
          <a:ln w="9525">
            <a:noFill/>
            <a:miter lim="800000"/>
            <a:headEnd/>
            <a:tailEnd/>
          </a:ln>
        </p:spPr>
        <p:txBody>
          <a:bodyPr wrap="none" anchor="ctr">
            <a:spAutoFit/>
          </a:bodyPr>
          <a:lstStyle/>
          <a:p>
            <a:endParaRPr lang="ru-RU"/>
          </a:p>
        </p:txBody>
      </p:sp>
      <p:sp>
        <p:nvSpPr>
          <p:cNvPr id="20484" name="Rectangle 4"/>
          <p:cNvSpPr>
            <a:spLocks noChangeArrowheads="1"/>
          </p:cNvSpPr>
          <p:nvPr/>
        </p:nvSpPr>
        <p:spPr bwMode="auto">
          <a:xfrm>
            <a:off x="0" y="4484688"/>
            <a:ext cx="260350" cy="460375"/>
          </a:xfrm>
          <a:prstGeom prst="rect">
            <a:avLst/>
          </a:prstGeom>
          <a:noFill/>
          <a:ln w="9525">
            <a:noFill/>
            <a:miter lim="800000"/>
            <a:headEnd/>
            <a:tailEnd/>
          </a:ln>
        </p:spPr>
        <p:txBody>
          <a:bodyPr wrap="none" anchor="ctr">
            <a:spAutoFit/>
          </a:bodyPr>
          <a:lstStyle/>
          <a:p>
            <a:endParaRPr lang="ru-RU" sz="1200">
              <a:cs typeface="Times New Roman" pitchFamily="18" charset="0"/>
            </a:endParaRPr>
          </a:p>
          <a:p>
            <a:pPr eaLnBrk="0" hangingPunct="0"/>
            <a:r>
              <a:rPr lang="ru-RU" sz="1200">
                <a:cs typeface="Times New Roman" pitchFamily="18" charset="0"/>
              </a:rPr>
              <a:t> </a:t>
            </a:r>
            <a:r>
              <a:rPr lang="ru-RU" sz="900"/>
              <a:t> </a:t>
            </a:r>
            <a:endParaRPr lang="ru-RU"/>
          </a:p>
        </p:txBody>
      </p:sp>
      <p:graphicFrame>
        <p:nvGraphicFramePr>
          <p:cNvPr id="6" name="Таблица 5"/>
          <p:cNvGraphicFramePr>
            <a:graphicFrameLocks noGrp="1"/>
          </p:cNvGraphicFramePr>
          <p:nvPr/>
        </p:nvGraphicFramePr>
        <p:xfrm>
          <a:off x="1071563" y="1357313"/>
          <a:ext cx="7358068" cy="4983798"/>
        </p:xfrm>
        <a:graphic>
          <a:graphicData uri="http://schemas.openxmlformats.org/drawingml/2006/table">
            <a:tbl>
              <a:tblPr/>
              <a:tblGrid>
                <a:gridCol w="1477963"/>
                <a:gridCol w="715963"/>
                <a:gridCol w="869951"/>
                <a:gridCol w="1008063"/>
                <a:gridCol w="628651"/>
                <a:gridCol w="663575"/>
                <a:gridCol w="996951"/>
                <a:gridCol w="996951"/>
              </a:tblGrid>
              <a:tr h="2682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Times New Roman" pitchFamily="18" charset="0"/>
                          <a:cs typeface="Times New Roman" pitchFamily="18" charset="0"/>
                        </a:rPr>
                        <a:t>Строительные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Times New Roman" pitchFamily="18" charset="0"/>
                          <a:cs typeface="Times New Roman" pitchFamily="18" charset="0"/>
                        </a:rPr>
                        <a:t>классы/Вид</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Times New Roman" pitchFamily="18" charset="0"/>
                          <a:cs typeface="Times New Roman" pitchFamily="18" charset="0"/>
                        </a:rPr>
                        <a:t>покрытия</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А/б</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несущий</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слой</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А/б</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связующий</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слой</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А/б</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несущий слой</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покрытия</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Слой покрытия из</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80327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А/б</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ЩМА</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Литого</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а/б</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Дренирующего</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а/б</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r>
              <a:tr h="5486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SV </a:t>
                      </a: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и </a:t>
                      </a: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I</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50/70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(30/45)</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ПБВ 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30/45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(ПБВ 25)</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FF"/>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ПБВ 45</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(ПБВ 25)</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ПБВ 40</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II</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ПБВ 45</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v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20/30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ПБВ 45</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vMerge="1">
                  <a:txBody>
                    <a:bodyPr/>
                    <a:lstStyle/>
                    <a:p>
                      <a:endParaRPr lang="ru-RU"/>
                    </a:p>
                  </a:txBody>
                  <a:tcPr/>
                </a:tc>
              </a:tr>
              <a:tr h="7315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III</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ПБВ 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50/70</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ПБВ 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50/70</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vMerge="1">
                  <a:txBody>
                    <a:bodyPr/>
                    <a:lstStyle/>
                    <a:p>
                      <a:endParaRPr lang="ru-RU"/>
                    </a:p>
                  </a:txBody>
                  <a:tcPr/>
                </a:tc>
                <a:tc vMerge="1">
                  <a:txBody>
                    <a:bodyPr/>
                    <a:lstStyle/>
                    <a:p>
                      <a:endParaRPr lang="ru-RU"/>
                    </a:p>
                  </a:txBody>
                  <a:tcPr/>
                </a:tc>
              </a:tr>
              <a:tr h="7315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IV</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70/100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(50/70)</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50/70</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FF"/>
                    </a:solidFill>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50/70</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50/70</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30/45</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r>
              <a:tr h="268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V</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70/100</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5FF"/>
                    </a:solidFill>
                  </a:tcPr>
                </a:tc>
                <a:tc v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50/70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70/100</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70/100</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vMerge="1">
                  <a:txBody>
                    <a:bodyPr/>
                    <a:lstStyle/>
                    <a:p>
                      <a:endParaRPr lang="ru-RU"/>
                    </a:p>
                  </a:txBody>
                  <a:tcPr/>
                </a:tc>
                <a:tc vMerge="1">
                  <a:txBody>
                    <a:bodyPr/>
                    <a:lstStyle/>
                    <a:p>
                      <a:endParaRPr lang="ru-RU"/>
                    </a:p>
                  </a:txBody>
                  <a:tcPr/>
                </a:tc>
              </a:tr>
              <a:tr h="463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VI</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70/100</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803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Велосипедные и</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пешеходные дорожки</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70/100</a:t>
                      </a: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7355" marR="473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DD"/>
                    </a:solidFill>
                  </a:tcPr>
                </a:tc>
                <a:tc vMerge="1">
                  <a:txBody>
                    <a:bodyPr/>
                    <a:lstStyle/>
                    <a:p>
                      <a:endParaRPr lang="ru-RU"/>
                    </a:p>
                  </a:txBody>
                  <a:tcPr/>
                </a:tc>
                <a:tc vMerge="1">
                  <a:txBody>
                    <a:bodyPr/>
                    <a:lstStyle/>
                    <a:p>
                      <a:endParaRPr lang="ru-RU"/>
                    </a:p>
                  </a:txBody>
                  <a:tcPr/>
                </a:tc>
              </a:tr>
            </a:tbl>
          </a:graphicData>
        </a:graphic>
      </p:graphicFrame>
    </p:spTree>
    <p:extLst>
      <p:ext uri="{BB962C8B-B14F-4D97-AF65-F5344CB8AC3E}">
        <p14:creationId xmlns:p14="http://schemas.microsoft.com/office/powerpoint/2010/main" xmlns="" val="7527288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ppt_x</p:attrName>
                                        </p:attrNameLst>
                                      </p:cBhvr>
                                      <p:tavLst>
                                        <p:tav tm="0">
                                          <p:val>
                                            <p:strVal val="#ppt_x-.2"/>
                                          </p:val>
                                        </p:tav>
                                        <p:tav tm="100000">
                                          <p:val>
                                            <p:strVal val="#ppt_x"/>
                                          </p:val>
                                        </p:tav>
                                      </p:tavLst>
                                    </p:anim>
                                    <p:anim calcmode="lin" valueType="num">
                                      <p:cBhvr>
                                        <p:cTn id="8" dur="1000" fill="hold"/>
                                        <p:tgtEl>
                                          <p:spTgt spid="327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70"/>
                                        </p:tgtEl>
                                      </p:cBhvr>
                                    </p:animEffect>
                                  </p:childTnLst>
                                </p:cTn>
                              </p:par>
                            </p:childTnLst>
                          </p:cTn>
                        </p:par>
                        <p:par>
                          <p:cTn id="10" fill="hold" nodeType="afterGroup">
                            <p:stCondLst>
                              <p:cond delay="1000"/>
                            </p:stCondLst>
                            <p:childTnLst>
                              <p:par>
                                <p:cTn id="11" presetID="14" presetClass="entr" presetSubtype="1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628800"/>
            <a:ext cx="3816424" cy="4536504"/>
          </a:xfrm>
          <a:prstGeom prst="rect">
            <a:avLst/>
          </a:prstGeom>
          <a:gradFill>
            <a:gsLst>
              <a:gs pos="0">
                <a:schemeClr val="accent5">
                  <a:tint val="50000"/>
                  <a:satMod val="300000"/>
                  <a:alpha val="41000"/>
                </a:schemeClr>
              </a:gs>
              <a:gs pos="35000">
                <a:schemeClr val="accent5">
                  <a:tint val="37000"/>
                  <a:satMod val="300000"/>
                </a:schemeClr>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5" name="Прямоугольник 4"/>
          <p:cNvSpPr/>
          <p:nvPr/>
        </p:nvSpPr>
        <p:spPr>
          <a:xfrm>
            <a:off x="4932040" y="1628800"/>
            <a:ext cx="3816424" cy="4536504"/>
          </a:xfrm>
          <a:prstGeom prst="rect">
            <a:avLst/>
          </a:prstGeom>
          <a:gradFill>
            <a:gsLst>
              <a:gs pos="0">
                <a:schemeClr val="accent5">
                  <a:tint val="50000"/>
                  <a:satMod val="300000"/>
                  <a:alpha val="41000"/>
                </a:schemeClr>
              </a:gs>
              <a:gs pos="35000">
                <a:schemeClr val="accent5">
                  <a:tint val="37000"/>
                  <a:satMod val="300000"/>
                </a:schemeClr>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8" name="TextBox 7"/>
          <p:cNvSpPr txBox="1"/>
          <p:nvPr/>
        </p:nvSpPr>
        <p:spPr>
          <a:xfrm>
            <a:off x="467544" y="1556792"/>
            <a:ext cx="3888432" cy="3785652"/>
          </a:xfrm>
          <a:prstGeom prst="rect">
            <a:avLst/>
          </a:prstGeom>
          <a:noFill/>
        </p:spPr>
        <p:txBody>
          <a:bodyPr wrap="square" rtlCol="0">
            <a:spAutoFit/>
          </a:bodyPr>
          <a:lstStyle/>
          <a:p>
            <a:pPr>
              <a:buFontTx/>
              <a:buChar char="-"/>
            </a:pPr>
            <a:r>
              <a:rPr lang="ru-RU" sz="2000" b="1" dirty="0" smtClean="0">
                <a:latin typeface="Times New Roman" pitchFamily="18" charset="0"/>
                <a:cs typeface="Times New Roman" pitchFamily="18" charset="0"/>
              </a:rPr>
              <a:t> увеличение индивидуальной мобильности;</a:t>
            </a:r>
          </a:p>
          <a:p>
            <a:endParaRPr lang="ru-RU" sz="2000" b="1" dirty="0" smtClean="0">
              <a:latin typeface="Times New Roman" pitchFamily="18" charset="0"/>
              <a:cs typeface="Times New Roman" pitchFamily="18" charset="0"/>
            </a:endParaRPr>
          </a:p>
          <a:p>
            <a:pPr>
              <a:buFontTx/>
              <a:buChar char="-"/>
            </a:pPr>
            <a:r>
              <a:rPr lang="ru-RU" sz="2000" b="1" dirty="0" smtClean="0">
                <a:latin typeface="Times New Roman" pitchFamily="18" charset="0"/>
                <a:cs typeface="Times New Roman" pitchFamily="18" charset="0"/>
              </a:rPr>
              <a:t> ускоренное оказание медицинской помощи;</a:t>
            </a:r>
          </a:p>
          <a:p>
            <a:endParaRPr lang="ru-RU" sz="2000" b="1" dirty="0" smtClean="0">
              <a:latin typeface="Times New Roman" pitchFamily="18" charset="0"/>
              <a:cs typeface="Times New Roman" pitchFamily="18" charset="0"/>
            </a:endParaRPr>
          </a:p>
          <a:p>
            <a:pPr>
              <a:buFontTx/>
              <a:buChar char="-"/>
            </a:pPr>
            <a:r>
              <a:rPr lang="ru-RU" sz="2000" b="1" dirty="0" smtClean="0">
                <a:latin typeface="Times New Roman" pitchFamily="18" charset="0"/>
                <a:cs typeface="Times New Roman" pitchFamily="18" charset="0"/>
              </a:rPr>
              <a:t> улучшение </a:t>
            </a:r>
            <a:r>
              <a:rPr lang="ru-RU" sz="2000" b="1" dirty="0">
                <a:latin typeface="Times New Roman" pitchFamily="18" charset="0"/>
                <a:cs typeface="Times New Roman" pitchFamily="18" charset="0"/>
              </a:rPr>
              <a:t>национальной </a:t>
            </a:r>
            <a:r>
              <a:rPr lang="ru-RU" sz="2000" b="1" dirty="0" smtClean="0">
                <a:latin typeface="Times New Roman" pitchFamily="18" charset="0"/>
                <a:cs typeface="Times New Roman" pitchFamily="18" charset="0"/>
              </a:rPr>
              <a:t>безопасности;</a:t>
            </a:r>
          </a:p>
          <a:p>
            <a:endParaRPr lang="ru-RU" sz="2000" b="1" dirty="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уменьшение розничных цен;</a:t>
            </a:r>
          </a:p>
          <a:p>
            <a:endParaRPr lang="ru-RU" sz="2000" b="1"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увеличение грузооборотов</a:t>
            </a:r>
          </a:p>
        </p:txBody>
      </p:sp>
      <p:sp>
        <p:nvSpPr>
          <p:cNvPr id="9" name="TextBox 8"/>
          <p:cNvSpPr txBox="1"/>
          <p:nvPr/>
        </p:nvSpPr>
        <p:spPr>
          <a:xfrm>
            <a:off x="179512" y="257226"/>
            <a:ext cx="8964488"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sz="2400" b="1" dirty="0" smtClean="0">
                <a:latin typeface="Times New Roman" pitchFamily="18" charset="0"/>
                <a:cs typeface="Times New Roman" pitchFamily="18" charset="0"/>
              </a:rPr>
              <a:t>Влияние сети автомобильных дорог на экономику страны</a:t>
            </a:r>
            <a:endParaRPr lang="ru-RU" sz="2400" b="1" dirty="0">
              <a:latin typeface="Times New Roman" pitchFamily="18" charset="0"/>
              <a:cs typeface="Times New Roman" pitchFamily="18" charset="0"/>
            </a:endParaRPr>
          </a:p>
        </p:txBody>
      </p:sp>
      <p:sp>
        <p:nvSpPr>
          <p:cNvPr id="10" name="TextBox 9"/>
          <p:cNvSpPr txBox="1"/>
          <p:nvPr/>
        </p:nvSpPr>
        <p:spPr>
          <a:xfrm>
            <a:off x="4932040" y="1556792"/>
            <a:ext cx="3816424" cy="4093428"/>
          </a:xfrm>
          <a:prstGeom prst="rect">
            <a:avLst/>
          </a:prstGeom>
          <a:noFill/>
        </p:spPr>
        <p:txBody>
          <a:bodyPr wrap="square" rtlCol="0">
            <a:spAutoFit/>
          </a:bodyPr>
          <a:lstStyle/>
          <a:p>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РФ теряет ежегодно 3% ВВП;</a:t>
            </a: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снижение  качества инфраструктуры страны (Россия занимает 111 место в мире);</a:t>
            </a:r>
          </a:p>
          <a:p>
            <a:endParaRPr lang="ru-RU" sz="2000" b="1"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a:t>
            </a:r>
            <a:r>
              <a:rPr lang="ru-RU" sz="2000" b="1" dirty="0" smtClean="0">
                <a:latin typeface="Times New Roman" pitchFamily="18" charset="0"/>
                <a:cs typeface="Times New Roman" pitchFamily="18" charset="0"/>
              </a:rPr>
              <a:t> по вине дорожных служб в РФ происходит ежегодно до  170 000 аварий;</a:t>
            </a:r>
          </a:p>
          <a:p>
            <a:endParaRPr lang="ru-RU" sz="2000" b="1"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увеличение стоимости </a:t>
            </a:r>
            <a:r>
              <a:rPr lang="ru-RU" sz="2000" b="1" dirty="0" err="1" smtClean="0">
                <a:latin typeface="Times New Roman" pitchFamily="18" charset="0"/>
                <a:cs typeface="Times New Roman" pitchFamily="18" charset="0"/>
              </a:rPr>
              <a:t>грузо</a:t>
            </a:r>
            <a:r>
              <a:rPr lang="ru-RU" sz="2000" b="1" dirty="0" smtClean="0">
                <a:latin typeface="Times New Roman" pitchFamily="18" charset="0"/>
                <a:cs typeface="Times New Roman" pitchFamily="18" charset="0"/>
              </a:rPr>
              <a:t>- и </a:t>
            </a:r>
            <a:r>
              <a:rPr lang="ru-RU" sz="2000" b="1" dirty="0" err="1" smtClean="0">
                <a:latin typeface="Times New Roman" pitchFamily="18" charset="0"/>
                <a:cs typeface="Times New Roman" pitchFamily="18" charset="0"/>
              </a:rPr>
              <a:t>пассажироперевозок</a:t>
            </a:r>
            <a:r>
              <a:rPr lang="en-US"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11" name="TextBox 10"/>
          <p:cNvSpPr txBox="1"/>
          <p:nvPr/>
        </p:nvSpPr>
        <p:spPr>
          <a:xfrm>
            <a:off x="467544" y="980728"/>
            <a:ext cx="36004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2400" b="1" dirty="0" smtClean="0">
                <a:latin typeface="Times New Roman" pitchFamily="18" charset="0"/>
                <a:cs typeface="Times New Roman" pitchFamily="18" charset="0"/>
              </a:rPr>
              <a:t>Плюсы при развитии</a:t>
            </a:r>
            <a:endParaRPr lang="ru-RU" sz="2400" b="1" dirty="0">
              <a:latin typeface="Times New Roman" pitchFamily="18" charset="0"/>
              <a:cs typeface="Times New Roman" pitchFamily="18" charset="0"/>
            </a:endParaRPr>
          </a:p>
        </p:txBody>
      </p:sp>
      <p:sp>
        <p:nvSpPr>
          <p:cNvPr id="12" name="TextBox 11"/>
          <p:cNvSpPr txBox="1"/>
          <p:nvPr/>
        </p:nvSpPr>
        <p:spPr>
          <a:xfrm>
            <a:off x="5292080" y="980728"/>
            <a:ext cx="288032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2400" b="1" dirty="0" smtClean="0">
                <a:latin typeface="Times New Roman" pitchFamily="18" charset="0"/>
                <a:cs typeface="Times New Roman" pitchFamily="18" charset="0"/>
              </a:rPr>
              <a:t>Минусы при застое</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452044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548680"/>
            <a:ext cx="7488832" cy="476776"/>
          </a:xfrm>
          <a:prstGeom prst="rect">
            <a:avLst/>
          </a:prstGeom>
          <a:gradFill>
            <a:gsLst>
              <a:gs pos="0">
                <a:srgbClr val="8488C4"/>
              </a:gs>
              <a:gs pos="53000">
                <a:srgbClr val="D4DEFF"/>
              </a:gs>
              <a:gs pos="83000">
                <a:srgbClr val="D4DEFF"/>
              </a:gs>
              <a:gs pos="100000">
                <a:srgbClr val="96AB94"/>
              </a:gs>
            </a:gsLst>
            <a:lin ang="16200000" scaled="0"/>
          </a:gra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3" name="TextBox 2"/>
          <p:cNvSpPr txBox="1"/>
          <p:nvPr/>
        </p:nvSpPr>
        <p:spPr>
          <a:xfrm>
            <a:off x="683568" y="548680"/>
            <a:ext cx="7488832" cy="461665"/>
          </a:xfrm>
          <a:prstGeom prst="rect">
            <a:avLst/>
          </a:prstGeom>
          <a:ln w="22225">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sz="2400" b="1" dirty="0" smtClean="0">
                <a:latin typeface="Times New Roman" pitchFamily="18" charset="0"/>
                <a:cs typeface="Times New Roman" pitchFamily="18" charset="0"/>
              </a:rPr>
              <a:t>Компонентный состав асфальтобетонной смеси</a:t>
            </a:r>
            <a:endParaRPr lang="ru-RU" sz="2400" b="1" dirty="0">
              <a:latin typeface="Times New Roman" pitchFamily="18" charset="0"/>
              <a:cs typeface="Times New Roman" pitchFamily="18" charset="0"/>
            </a:endParaRPr>
          </a:p>
        </p:txBody>
      </p:sp>
      <p:sp>
        <p:nvSpPr>
          <p:cNvPr id="4" name="Стрелка вверх 3"/>
          <p:cNvSpPr/>
          <p:nvPr/>
        </p:nvSpPr>
        <p:spPr>
          <a:xfrm rot="10800000">
            <a:off x="1571603" y="1339628"/>
            <a:ext cx="275547" cy="589174"/>
          </a:xfrm>
          <a:prstGeom prst="upArrow">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latin typeface="Times New Roman" pitchFamily="18" charset="0"/>
              <a:cs typeface="Times New Roman" pitchFamily="18" charset="0"/>
            </a:endParaRPr>
          </a:p>
        </p:txBody>
      </p:sp>
      <p:sp>
        <p:nvSpPr>
          <p:cNvPr id="10" name="Прямоугольник 9"/>
          <p:cNvSpPr/>
          <p:nvPr/>
        </p:nvSpPr>
        <p:spPr>
          <a:xfrm>
            <a:off x="179512" y="3051982"/>
            <a:ext cx="3096343" cy="2249225"/>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latin typeface="Times New Roman" pitchFamily="18" charset="0"/>
              <a:cs typeface="Times New Roman" pitchFamily="18" charset="0"/>
            </a:endParaRPr>
          </a:p>
        </p:txBody>
      </p:sp>
      <p:sp>
        <p:nvSpPr>
          <p:cNvPr id="12" name="TextBox 11"/>
          <p:cNvSpPr txBox="1"/>
          <p:nvPr/>
        </p:nvSpPr>
        <p:spPr>
          <a:xfrm>
            <a:off x="500034" y="2071678"/>
            <a:ext cx="2360265" cy="707886"/>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000" b="1" dirty="0" smtClean="0">
                <a:latin typeface="Times New Roman" pitchFamily="18" charset="0"/>
                <a:cs typeface="Times New Roman" pitchFamily="18" charset="0"/>
              </a:rPr>
              <a:t>Минеральный материал</a:t>
            </a:r>
            <a:endParaRPr lang="ru-RU" sz="2000" b="1" dirty="0">
              <a:latin typeface="Times New Roman" pitchFamily="18" charset="0"/>
              <a:cs typeface="Times New Roman" pitchFamily="18" charset="0"/>
            </a:endParaRPr>
          </a:p>
        </p:txBody>
      </p:sp>
      <p:sp>
        <p:nvSpPr>
          <p:cNvPr id="14" name="TextBox 13"/>
          <p:cNvSpPr txBox="1"/>
          <p:nvPr/>
        </p:nvSpPr>
        <p:spPr>
          <a:xfrm>
            <a:off x="5580113" y="2119520"/>
            <a:ext cx="2448271" cy="707886"/>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000" b="1" dirty="0" smtClean="0">
                <a:latin typeface="Times New Roman" pitchFamily="18" charset="0"/>
                <a:cs typeface="Times New Roman" pitchFamily="18" charset="0"/>
              </a:rPr>
              <a:t>Органическое вяжущее</a:t>
            </a:r>
            <a:endParaRPr lang="ru-RU" sz="2000" b="1" dirty="0">
              <a:latin typeface="Times New Roman" pitchFamily="18" charset="0"/>
              <a:cs typeface="Times New Roman" pitchFamily="18" charset="0"/>
            </a:endParaRPr>
          </a:p>
        </p:txBody>
      </p:sp>
      <p:sp>
        <p:nvSpPr>
          <p:cNvPr id="15" name="TextBox 14"/>
          <p:cNvSpPr txBox="1"/>
          <p:nvPr/>
        </p:nvSpPr>
        <p:spPr>
          <a:xfrm>
            <a:off x="323529" y="3124619"/>
            <a:ext cx="2808312" cy="2031325"/>
          </a:xfrm>
          <a:prstGeom prst="rect">
            <a:avLst/>
          </a:prstGeom>
          <a:noFill/>
        </p:spPr>
        <p:txBody>
          <a:bodyPr wrap="square" rtlCol="0">
            <a:spAutoFit/>
          </a:bodyPr>
          <a:lstStyle/>
          <a:p>
            <a:pPr marL="285750" indent="-285750">
              <a:buFont typeface="Arial" pitchFamily="34" charset="0"/>
              <a:buChar char="•"/>
            </a:pPr>
            <a:r>
              <a:rPr lang="ru-RU" b="1" dirty="0" smtClean="0">
                <a:latin typeface="Times New Roman" pitchFamily="18" charset="0"/>
                <a:cs typeface="Times New Roman" pitchFamily="18" charset="0"/>
              </a:rPr>
              <a:t>щебень и щебень из гравия</a:t>
            </a:r>
          </a:p>
          <a:p>
            <a:pPr marL="285750" indent="-285750">
              <a:buFont typeface="Arial" pitchFamily="34" charset="0"/>
              <a:buChar char="•"/>
            </a:pPr>
            <a:r>
              <a:rPr lang="ru-RU" b="1" dirty="0" smtClean="0">
                <a:latin typeface="Times New Roman" pitchFamily="18" charset="0"/>
                <a:cs typeface="Times New Roman" pitchFamily="18" charset="0"/>
              </a:rPr>
              <a:t>отсев дробления щебня</a:t>
            </a:r>
          </a:p>
          <a:p>
            <a:pPr marL="285750" indent="-285750">
              <a:buFont typeface="Arial" pitchFamily="34" charset="0"/>
              <a:buChar char="•"/>
            </a:pPr>
            <a:r>
              <a:rPr lang="ru-RU" b="1" dirty="0" smtClean="0">
                <a:latin typeface="Times New Roman" pitchFamily="18" charset="0"/>
                <a:cs typeface="Times New Roman" pitchFamily="18" charset="0"/>
              </a:rPr>
              <a:t>природный песок</a:t>
            </a:r>
          </a:p>
          <a:p>
            <a:pPr marL="285750" indent="-285750">
              <a:buFont typeface="Arial" pitchFamily="34" charset="0"/>
              <a:buChar char="•"/>
            </a:pPr>
            <a:r>
              <a:rPr lang="ru-RU" b="1" dirty="0">
                <a:latin typeface="Times New Roman" pitchFamily="18" charset="0"/>
                <a:cs typeface="Times New Roman" pitchFamily="18" charset="0"/>
              </a:rPr>
              <a:t>м</a:t>
            </a:r>
            <a:r>
              <a:rPr lang="ru-RU" b="1" dirty="0" smtClean="0">
                <a:latin typeface="Times New Roman" pitchFamily="18" charset="0"/>
                <a:cs typeface="Times New Roman" pitchFamily="18" charset="0"/>
              </a:rPr>
              <a:t>инеральный порошок</a:t>
            </a:r>
            <a:endParaRPr lang="ru-RU" b="1" dirty="0">
              <a:latin typeface="Times New Roman" pitchFamily="18" charset="0"/>
              <a:cs typeface="Times New Roman" pitchFamily="18" charset="0"/>
            </a:endParaRPr>
          </a:p>
        </p:txBody>
      </p:sp>
      <p:sp>
        <p:nvSpPr>
          <p:cNvPr id="16" name="TextBox 15"/>
          <p:cNvSpPr txBox="1"/>
          <p:nvPr/>
        </p:nvSpPr>
        <p:spPr>
          <a:xfrm>
            <a:off x="4860032" y="3068960"/>
            <a:ext cx="3888432" cy="3139321"/>
          </a:xfrm>
          <a:prstGeom prst="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Arial" pitchFamily="34" charset="0"/>
              <a:buChar char="•"/>
            </a:pPr>
            <a:r>
              <a:rPr lang="ru-RU" b="1" dirty="0" smtClean="0">
                <a:latin typeface="Times New Roman" pitchFamily="18" charset="0"/>
                <a:cs typeface="Times New Roman" pitchFamily="18" charset="0"/>
              </a:rPr>
              <a:t>для приготовления горячих асфальтобетонных смесей:</a:t>
            </a:r>
          </a:p>
          <a:p>
            <a:pPr marL="285750" indent="-285750"/>
            <a:r>
              <a:rPr lang="ru-RU" dirty="0" smtClean="0">
                <a:latin typeface="Times New Roman" pitchFamily="18" charset="0"/>
                <a:cs typeface="Times New Roman" pitchFamily="18" charset="0"/>
              </a:rPr>
              <a:t>     - вязкий нефтяной дорожный</a:t>
            </a:r>
          </a:p>
          <a:p>
            <a:pPr marL="285750" indent="-285750"/>
            <a:r>
              <a:rPr lang="ru-RU" dirty="0" smtClean="0">
                <a:latin typeface="Times New Roman" pitchFamily="18" charset="0"/>
                <a:cs typeface="Times New Roman" pitchFamily="18" charset="0"/>
              </a:rPr>
              <a:t>       битум;</a:t>
            </a:r>
          </a:p>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 битум нефтяной дорожный</a:t>
            </a:r>
          </a:p>
          <a:p>
            <a:r>
              <a:rPr lang="ru-RU" dirty="0" smtClean="0">
                <a:latin typeface="Times New Roman" pitchFamily="18" charset="0"/>
                <a:cs typeface="Times New Roman" pitchFamily="18" charset="0"/>
              </a:rPr>
              <a:t>       улучшенный;</a:t>
            </a:r>
          </a:p>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 полимерно-битумное вяжущее</a:t>
            </a:r>
          </a:p>
          <a:p>
            <a:pPr marL="285750" indent="-285750">
              <a:buFont typeface="Arial" pitchFamily="34" charset="0"/>
              <a:buChar char="•"/>
            </a:pPr>
            <a:r>
              <a:rPr lang="ru-RU" b="1" dirty="0" smtClean="0">
                <a:latin typeface="Times New Roman" pitchFamily="18" charset="0"/>
                <a:cs typeface="Times New Roman" pitchFamily="18" charset="0"/>
              </a:rPr>
              <a:t>для приготовления холодных асфальтобетонных смесей:</a:t>
            </a:r>
          </a:p>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 жидкие битумы;</a:t>
            </a:r>
          </a:p>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 битумные эмульсии</a:t>
            </a:r>
            <a:endParaRPr lang="ru-RU" dirty="0">
              <a:latin typeface="Times New Roman" pitchFamily="18" charset="0"/>
              <a:cs typeface="Times New Roman" pitchFamily="18" charset="0"/>
            </a:endParaRPr>
          </a:p>
        </p:txBody>
      </p:sp>
      <p:sp>
        <p:nvSpPr>
          <p:cNvPr id="17" name="Стрелка вверх 16"/>
          <p:cNvSpPr/>
          <p:nvPr/>
        </p:nvSpPr>
        <p:spPr>
          <a:xfrm rot="10800000">
            <a:off x="6595632" y="1357298"/>
            <a:ext cx="275547" cy="571504"/>
          </a:xfrm>
          <a:prstGeom prst="upArrow">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latin typeface="Times New Roman" pitchFamily="18" charset="0"/>
              <a:cs typeface="Times New Roman" pitchFamily="18" charset="0"/>
            </a:endParaRPr>
          </a:p>
        </p:txBody>
      </p:sp>
    </p:spTree>
    <p:extLst>
      <p:ext uri="{BB962C8B-B14F-4D97-AF65-F5344CB8AC3E}">
        <p14:creationId xmlns:p14="http://schemas.microsoft.com/office/powerpoint/2010/main" xmlns="" val="3457739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 стрелкой 3"/>
          <p:cNvCxnSpPr/>
          <p:nvPr/>
        </p:nvCxnSpPr>
        <p:spPr>
          <a:xfrm flipH="1">
            <a:off x="467544" y="1196752"/>
            <a:ext cx="1440160" cy="864096"/>
          </a:xfrm>
          <a:prstGeom prst="straightConnector1">
            <a:avLst/>
          </a:prstGeom>
          <a:ln w="50800">
            <a:solidFill>
              <a:schemeClr val="tx2">
                <a:lumMod val="60000"/>
                <a:lumOff val="40000"/>
              </a:schemeClr>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3419872" y="1196752"/>
            <a:ext cx="0" cy="864096"/>
          </a:xfrm>
          <a:prstGeom prst="straightConnector1">
            <a:avLst/>
          </a:prstGeom>
          <a:ln w="50800">
            <a:solidFill>
              <a:schemeClr val="tx2">
                <a:lumMod val="60000"/>
                <a:lumOff val="40000"/>
              </a:schemeClr>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7000892" y="1214422"/>
            <a:ext cx="1440160" cy="864096"/>
          </a:xfrm>
          <a:prstGeom prst="straightConnector1">
            <a:avLst/>
          </a:prstGeom>
          <a:ln w="50800">
            <a:solidFill>
              <a:schemeClr val="tx2">
                <a:lumMod val="60000"/>
                <a:lumOff val="40000"/>
              </a:schemeClr>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2132856"/>
            <a:ext cx="2267744" cy="2554545"/>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2000" b="1" dirty="0" smtClean="0">
                <a:latin typeface="Times New Roman" pitchFamily="18" charset="0"/>
                <a:cs typeface="Times New Roman" pitchFamily="18" charset="0"/>
              </a:rPr>
              <a:t>Вязкий дорожный битум марок:</a:t>
            </a:r>
          </a:p>
          <a:p>
            <a:r>
              <a:rPr lang="ru-RU" sz="2000" dirty="0" smtClean="0">
                <a:latin typeface="Times New Roman" pitchFamily="18" charset="0"/>
                <a:cs typeface="Times New Roman" pitchFamily="18" charset="0"/>
              </a:rPr>
              <a:t>- БНД 40/60</a:t>
            </a:r>
          </a:p>
          <a:p>
            <a:pPr>
              <a:buFontTx/>
              <a:buChar char="-"/>
            </a:pPr>
            <a:r>
              <a:rPr lang="ru-RU" sz="2000" dirty="0" smtClean="0">
                <a:latin typeface="Times New Roman" pitchFamily="18" charset="0"/>
                <a:cs typeface="Times New Roman" pitchFamily="18" charset="0"/>
              </a:rPr>
              <a:t> БНД 60/90</a:t>
            </a:r>
          </a:p>
          <a:p>
            <a:r>
              <a:rPr lang="ru-RU" sz="2000" dirty="0" smtClean="0">
                <a:latin typeface="Times New Roman" pitchFamily="18" charset="0"/>
                <a:cs typeface="Times New Roman" pitchFamily="18" charset="0"/>
              </a:rPr>
              <a:t>- БНД 90/130</a:t>
            </a:r>
          </a:p>
          <a:p>
            <a:pPr>
              <a:buFontTx/>
              <a:buChar char="-"/>
            </a:pPr>
            <a:r>
              <a:rPr lang="ru-RU" sz="2000" dirty="0" smtClean="0">
                <a:latin typeface="Times New Roman" pitchFamily="18" charset="0"/>
                <a:cs typeface="Times New Roman" pitchFamily="18" charset="0"/>
              </a:rPr>
              <a:t> БНД 130/200</a:t>
            </a:r>
          </a:p>
          <a:p>
            <a:r>
              <a:rPr lang="ru-RU" sz="2000" dirty="0" smtClean="0">
                <a:latin typeface="Times New Roman" pitchFamily="18" charset="0"/>
                <a:cs typeface="Times New Roman" pitchFamily="18" charset="0"/>
              </a:rPr>
              <a:t>- БНД 200/300</a:t>
            </a:r>
          </a:p>
        </p:txBody>
      </p:sp>
      <p:sp>
        <p:nvSpPr>
          <p:cNvPr id="10" name="TextBox 9"/>
          <p:cNvSpPr txBox="1"/>
          <p:nvPr/>
        </p:nvSpPr>
        <p:spPr>
          <a:xfrm>
            <a:off x="2267744" y="2132856"/>
            <a:ext cx="2664296" cy="3323987"/>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2000" b="1" dirty="0" smtClean="0">
                <a:latin typeface="Times New Roman" pitchFamily="18" charset="0"/>
                <a:cs typeface="Times New Roman" pitchFamily="18" charset="0"/>
              </a:rPr>
              <a:t>Жидкий дорожный битум:</a:t>
            </a:r>
          </a:p>
          <a:p>
            <a:pPr marL="285750" indent="-285750">
              <a:buFontTx/>
              <a:buChar char="-"/>
            </a:pPr>
            <a:r>
              <a:rPr lang="ru-RU" b="1" dirty="0" err="1" smtClean="0">
                <a:latin typeface="Times New Roman" pitchFamily="18" charset="0"/>
                <a:cs typeface="Times New Roman" pitchFamily="18" charset="0"/>
              </a:rPr>
              <a:t>быстрогостеющий</a:t>
            </a:r>
            <a:endParaRPr lang="ru-RU" b="1" dirty="0" smtClean="0">
              <a:latin typeface="Times New Roman" pitchFamily="18" charset="0"/>
              <a:cs typeface="Times New Roman" pitchFamily="18" charset="0"/>
            </a:endParaRPr>
          </a:p>
          <a:p>
            <a:pPr marL="285750" indent="-285750"/>
            <a:r>
              <a:rPr lang="ru-RU" dirty="0" smtClean="0">
                <a:latin typeface="Times New Roman" pitchFamily="18" charset="0"/>
                <a:cs typeface="Times New Roman" pitchFamily="18" charset="0"/>
              </a:rPr>
              <a:t>     (БГ 25/40, БГ 40/70)</a:t>
            </a:r>
          </a:p>
          <a:p>
            <a:pPr marL="285750" indent="-285750">
              <a:buFontTx/>
              <a:buChar char="-"/>
            </a:pPr>
            <a:r>
              <a:rPr lang="ru-RU" sz="2000" b="1" dirty="0" err="1" smtClean="0">
                <a:latin typeface="Times New Roman" pitchFamily="18" charset="0"/>
                <a:cs typeface="Times New Roman" pitchFamily="18" charset="0"/>
              </a:rPr>
              <a:t>среднегустеющий</a:t>
            </a:r>
            <a:endParaRPr lang="ru-RU" sz="2000" b="1" dirty="0" smtClean="0">
              <a:latin typeface="Times New Roman" pitchFamily="18" charset="0"/>
              <a:cs typeface="Times New Roman" pitchFamily="18" charset="0"/>
            </a:endParaRPr>
          </a:p>
          <a:p>
            <a:pPr marL="285750" indent="-285750"/>
            <a:r>
              <a:rPr lang="ru-RU" dirty="0" smtClean="0">
                <a:latin typeface="Times New Roman" pitchFamily="18" charset="0"/>
                <a:cs typeface="Times New Roman" pitchFamily="18" charset="0"/>
              </a:rPr>
              <a:t>     (СГ 15/25, СГ 25/40,</a:t>
            </a:r>
          </a:p>
          <a:p>
            <a:pPr marL="285750" indent="-285750"/>
            <a:r>
              <a:rPr lang="ru-RU" dirty="0" smtClean="0">
                <a:latin typeface="Times New Roman" pitchFamily="18" charset="0"/>
                <a:cs typeface="Times New Roman" pitchFamily="18" charset="0"/>
              </a:rPr>
              <a:t>     СГ 40/70, СГ 70/130)</a:t>
            </a:r>
          </a:p>
          <a:p>
            <a:pPr marL="285750" indent="-285750">
              <a:buFontTx/>
              <a:buChar char="-"/>
            </a:pPr>
            <a:r>
              <a:rPr lang="ru-RU" b="1" dirty="0" smtClean="0">
                <a:latin typeface="Times New Roman" pitchFamily="18" charset="0"/>
                <a:cs typeface="Times New Roman" pitchFamily="18" charset="0"/>
              </a:rPr>
              <a:t>медленногустеющий</a:t>
            </a:r>
          </a:p>
          <a:p>
            <a:pPr marL="285750" indent="-285750"/>
            <a:r>
              <a:rPr lang="ru-RU" dirty="0" smtClean="0">
                <a:latin typeface="Times New Roman" pitchFamily="18" charset="0"/>
                <a:cs typeface="Times New Roman" pitchFamily="18" charset="0"/>
              </a:rPr>
              <a:t>     (МГ 15/25, МГ 25/40,</a:t>
            </a:r>
          </a:p>
          <a:p>
            <a:pPr marL="285750" indent="-285750"/>
            <a:r>
              <a:rPr lang="ru-RU" dirty="0" smtClean="0">
                <a:latin typeface="Times New Roman" pitchFamily="18" charset="0"/>
                <a:cs typeface="Times New Roman" pitchFamily="18" charset="0"/>
              </a:rPr>
              <a:t>     МГ 40/70, МГ 70/130)</a:t>
            </a:r>
            <a:endParaRPr lang="ru-RU" b="1" dirty="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p:txBody>
      </p:sp>
      <p:sp>
        <p:nvSpPr>
          <p:cNvPr id="11" name="TextBox 10"/>
          <p:cNvSpPr txBox="1"/>
          <p:nvPr/>
        </p:nvSpPr>
        <p:spPr>
          <a:xfrm>
            <a:off x="7524328" y="2132856"/>
            <a:ext cx="1619672" cy="1384995"/>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2000" b="1" dirty="0" err="1" smtClean="0">
                <a:latin typeface="Times New Roman" pitchFamily="18" charset="0"/>
                <a:cs typeface="Times New Roman" pitchFamily="18" charset="0"/>
              </a:rPr>
              <a:t>Модифици</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рованный</a:t>
            </a:r>
            <a:r>
              <a:rPr lang="ru-RU" sz="2000" b="1" dirty="0" smtClean="0">
                <a:latin typeface="Times New Roman" pitchFamily="18" charset="0"/>
                <a:cs typeface="Times New Roman" pitchFamily="18" charset="0"/>
              </a:rPr>
              <a:t> битум</a:t>
            </a:r>
          </a:p>
          <a:p>
            <a:pPr marL="285750" indent="-285750"/>
            <a:endParaRPr lang="ru-RU" sz="2400" dirty="0" smtClean="0">
              <a:latin typeface="Times New Roman" pitchFamily="18" charset="0"/>
              <a:cs typeface="Times New Roman" pitchFamily="18" charset="0"/>
            </a:endParaRPr>
          </a:p>
        </p:txBody>
      </p:sp>
      <p:sp>
        <p:nvSpPr>
          <p:cNvPr id="2" name="TextBox 1"/>
          <p:cNvSpPr txBox="1"/>
          <p:nvPr/>
        </p:nvSpPr>
        <p:spPr>
          <a:xfrm>
            <a:off x="1691680" y="476672"/>
            <a:ext cx="5868652"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sz="2400" b="1" dirty="0" smtClean="0">
                <a:latin typeface="Times New Roman" pitchFamily="18" charset="0"/>
                <a:cs typeface="Times New Roman" pitchFamily="18" charset="0"/>
              </a:rPr>
              <a:t>Органические вещества</a:t>
            </a:r>
            <a:endParaRPr lang="ru-RU" sz="2400" b="1" dirty="0">
              <a:latin typeface="Times New Roman" pitchFamily="18" charset="0"/>
              <a:cs typeface="Times New Roman" pitchFamily="18" charset="0"/>
            </a:endParaRPr>
          </a:p>
        </p:txBody>
      </p:sp>
      <p:sp>
        <p:nvSpPr>
          <p:cNvPr id="12" name="TextBox 11"/>
          <p:cNvSpPr txBox="1"/>
          <p:nvPr/>
        </p:nvSpPr>
        <p:spPr>
          <a:xfrm>
            <a:off x="4932040" y="2132856"/>
            <a:ext cx="2592288" cy="2185214"/>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2000" b="1" dirty="0" smtClean="0">
                <a:latin typeface="Times New Roman" pitchFamily="18" charset="0"/>
                <a:cs typeface="Times New Roman" pitchFamily="18" charset="0"/>
              </a:rPr>
              <a:t>Битумные эмульсии:</a:t>
            </a:r>
          </a:p>
          <a:p>
            <a:pPr algn="ctr">
              <a:buFontTx/>
              <a:buChar char="-"/>
            </a:pP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катионоактиные</a:t>
            </a:r>
            <a:r>
              <a:rPr lang="ru-RU" b="1" dirty="0" smtClean="0">
                <a:latin typeface="Times New Roman" pitchFamily="18" charset="0"/>
                <a:cs typeface="Times New Roman" pitchFamily="18" charset="0"/>
              </a:rPr>
              <a:t> </a:t>
            </a:r>
          </a:p>
          <a:p>
            <a:pPr marL="285750" indent="-285750"/>
            <a:r>
              <a:rPr lang="ru-RU" dirty="0" smtClean="0">
                <a:latin typeface="Times New Roman" pitchFamily="18" charset="0"/>
                <a:cs typeface="Times New Roman" pitchFamily="18" charset="0"/>
              </a:rPr>
              <a:t>  (ЭБК-1, ЭБК-2, ЭБК-3)</a:t>
            </a:r>
          </a:p>
          <a:p>
            <a:pPr marL="285750" indent="-285750" algn="ctr">
              <a:buFontTx/>
              <a:buChar char="-"/>
            </a:pPr>
            <a:r>
              <a:rPr lang="ru-RU" b="1" dirty="0" err="1" smtClean="0">
                <a:latin typeface="Times New Roman" pitchFamily="18" charset="0"/>
                <a:cs typeface="Times New Roman" pitchFamily="18" charset="0"/>
              </a:rPr>
              <a:t>анионоактивные</a:t>
            </a:r>
            <a:r>
              <a:rPr lang="ru-RU" b="1" dirty="0" smtClean="0">
                <a:latin typeface="Times New Roman" pitchFamily="18" charset="0"/>
                <a:cs typeface="Times New Roman" pitchFamily="18" charset="0"/>
              </a:rPr>
              <a:t> </a:t>
            </a:r>
          </a:p>
          <a:p>
            <a:pPr marL="285750" indent="-285750"/>
            <a:r>
              <a:rPr lang="ru-RU" dirty="0" smtClean="0">
                <a:latin typeface="Times New Roman" pitchFamily="18" charset="0"/>
                <a:cs typeface="Times New Roman" pitchFamily="18" charset="0"/>
              </a:rPr>
              <a:t>  (ЭБА-1, ЭБА-2, ЭБА-3)</a:t>
            </a:r>
            <a:endParaRPr lang="ru-RU" b="1" dirty="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p:txBody>
      </p:sp>
      <p:cxnSp>
        <p:nvCxnSpPr>
          <p:cNvPr id="13" name="Прямая со стрелкой 12"/>
          <p:cNvCxnSpPr/>
          <p:nvPr/>
        </p:nvCxnSpPr>
        <p:spPr>
          <a:xfrm>
            <a:off x="5929322" y="1214422"/>
            <a:ext cx="0" cy="864096"/>
          </a:xfrm>
          <a:prstGeom prst="straightConnector1">
            <a:avLst/>
          </a:prstGeom>
          <a:ln w="50800">
            <a:solidFill>
              <a:schemeClr val="tx2">
                <a:lumMod val="60000"/>
                <a:lumOff val="40000"/>
              </a:schemeClr>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1233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3131840" y="2492896"/>
            <a:ext cx="3096344" cy="1512168"/>
          </a:xfrm>
          <a:prstGeom prst="ellipse">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2700">
                  <a:solidFill>
                    <a:schemeClr val="tx2">
                      <a:satMod val="155000"/>
                    </a:schemeClr>
                  </a:solidFill>
                  <a:prstDash val="solid"/>
                </a:ln>
                <a:solidFill>
                  <a:schemeClr val="tx1"/>
                </a:solidFill>
                <a:latin typeface="Times New Roman" pitchFamily="18" charset="0"/>
                <a:cs typeface="Times New Roman" pitchFamily="18" charset="0"/>
              </a:rPr>
              <a:t>Идеальное органическое вяжущее</a:t>
            </a:r>
            <a:endParaRPr lang="ru-RU" sz="2400" b="1" dirty="0">
              <a:ln w="12700">
                <a:solidFill>
                  <a:schemeClr val="tx2">
                    <a:satMod val="155000"/>
                  </a:schemeClr>
                </a:solidFill>
                <a:prstDash val="solid"/>
              </a:ln>
              <a:solidFill>
                <a:schemeClr val="tx1"/>
              </a:solidFill>
              <a:latin typeface="Times New Roman" pitchFamily="18" charset="0"/>
              <a:cs typeface="Times New Roman" pitchFamily="18" charset="0"/>
            </a:endParaRPr>
          </a:p>
        </p:txBody>
      </p:sp>
      <p:sp>
        <p:nvSpPr>
          <p:cNvPr id="5" name="Стрелка вверх 4"/>
          <p:cNvSpPr/>
          <p:nvPr/>
        </p:nvSpPr>
        <p:spPr>
          <a:xfrm>
            <a:off x="4429124" y="1785926"/>
            <a:ext cx="484632" cy="642942"/>
          </a:xfrm>
          <a:prstGeom prst="upArrow">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4429124" y="4071942"/>
            <a:ext cx="504056" cy="648072"/>
          </a:xfrm>
          <a:prstGeom prst="downArrow">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3131840" y="360040"/>
            <a:ext cx="2880320" cy="141277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Устойчивость к высоким летним температурам</a:t>
            </a:r>
          </a:p>
          <a:p>
            <a:pPr algn="ctr"/>
            <a:r>
              <a:rPr lang="ru-RU" sz="2000" b="1" dirty="0" smtClean="0">
                <a:solidFill>
                  <a:schemeClr val="tx1"/>
                </a:solidFill>
                <a:latin typeface="Times New Roman" pitchFamily="18" charset="0"/>
                <a:cs typeface="Times New Roman" pitchFamily="18" charset="0"/>
              </a:rPr>
              <a:t>(теплостойкость)</a:t>
            </a:r>
            <a:endParaRPr lang="ru-RU" sz="2000" b="1" dirty="0">
              <a:solidFill>
                <a:schemeClr val="tx1"/>
              </a:solidFill>
              <a:latin typeface="Times New Roman" pitchFamily="18" charset="0"/>
              <a:cs typeface="Times New Roman" pitchFamily="18" charset="0"/>
            </a:endParaRPr>
          </a:p>
        </p:txBody>
      </p:sp>
      <p:sp>
        <p:nvSpPr>
          <p:cNvPr id="11" name="Стрелка влево 10"/>
          <p:cNvSpPr/>
          <p:nvPr/>
        </p:nvSpPr>
        <p:spPr>
          <a:xfrm>
            <a:off x="2285984" y="3000372"/>
            <a:ext cx="792088" cy="556640"/>
          </a:xfrm>
          <a:prstGeom prst="leftArrow">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6286512" y="2996952"/>
            <a:ext cx="733760" cy="504056"/>
          </a:xfrm>
          <a:prstGeom prst="rightArrow">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216024" y="2204864"/>
            <a:ext cx="2123728" cy="206652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Наличие эластичных свойств и высокая устойчивость  к процессам старения</a:t>
            </a:r>
            <a:endParaRPr lang="ru-RU" sz="2000" b="1" dirty="0">
              <a:solidFill>
                <a:schemeClr val="tx1"/>
              </a:solidFill>
              <a:latin typeface="Times New Roman" pitchFamily="18" charset="0"/>
              <a:cs typeface="Times New Roman" pitchFamily="18" charset="0"/>
            </a:endParaRPr>
          </a:p>
        </p:txBody>
      </p:sp>
      <p:sp>
        <p:nvSpPr>
          <p:cNvPr id="15" name="Скругленный прямоугольник 14"/>
          <p:cNvSpPr/>
          <p:nvPr/>
        </p:nvSpPr>
        <p:spPr>
          <a:xfrm>
            <a:off x="3214678" y="4786322"/>
            <a:ext cx="2880320" cy="151216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Наличие </a:t>
            </a:r>
            <a:r>
              <a:rPr lang="ru-RU" sz="2000" b="1" dirty="0" err="1" smtClean="0">
                <a:solidFill>
                  <a:schemeClr val="tx1"/>
                </a:solidFill>
                <a:latin typeface="Times New Roman" pitchFamily="18" charset="0"/>
                <a:cs typeface="Times New Roman" pitchFamily="18" charset="0"/>
              </a:rPr>
              <a:t>упрого-пластичных</a:t>
            </a:r>
            <a:r>
              <a:rPr lang="ru-RU" sz="2000" b="1" dirty="0" smtClean="0">
                <a:solidFill>
                  <a:schemeClr val="tx1"/>
                </a:solidFill>
                <a:latin typeface="Times New Roman" pitchFamily="18" charset="0"/>
                <a:cs typeface="Times New Roman" pitchFamily="18" charset="0"/>
              </a:rPr>
              <a:t> свойств при отрицательных температурах (</a:t>
            </a:r>
            <a:r>
              <a:rPr lang="ru-RU" sz="2000" b="1" dirty="0" err="1" smtClean="0">
                <a:solidFill>
                  <a:schemeClr val="tx1"/>
                </a:solidFill>
                <a:latin typeface="Times New Roman" pitchFamily="18" charset="0"/>
                <a:cs typeface="Times New Roman" pitchFamily="18" charset="0"/>
              </a:rPr>
              <a:t>трещиностойкость</a:t>
            </a:r>
            <a:r>
              <a:rPr lang="ru-RU" sz="2000" b="1" dirty="0" smtClean="0">
                <a:solidFill>
                  <a:schemeClr val="tx1"/>
                </a:solidFill>
                <a:latin typeface="Times New Roman" pitchFamily="18" charset="0"/>
                <a:cs typeface="Times New Roman" pitchFamily="18" charset="0"/>
              </a:rPr>
              <a:t>)</a:t>
            </a:r>
            <a:endParaRPr lang="ru-RU" sz="2000" b="1" dirty="0">
              <a:solidFill>
                <a:schemeClr val="tx1"/>
              </a:solidFill>
              <a:latin typeface="Times New Roman" pitchFamily="18" charset="0"/>
              <a:cs typeface="Times New Roman" pitchFamily="18" charset="0"/>
            </a:endParaRPr>
          </a:p>
        </p:txBody>
      </p:sp>
      <p:sp>
        <p:nvSpPr>
          <p:cNvPr id="17" name="Скругленный прямоугольник 16"/>
          <p:cNvSpPr/>
          <p:nvPr/>
        </p:nvSpPr>
        <p:spPr>
          <a:xfrm>
            <a:off x="7020272" y="2276872"/>
            <a:ext cx="2123728" cy="206652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Высокая прочность сцепления с поверхностью каменных материалов </a:t>
            </a:r>
          </a:p>
          <a:p>
            <a:pPr algn="ctr"/>
            <a:r>
              <a:rPr lang="ru-RU" sz="2000" b="1" dirty="0" smtClean="0">
                <a:solidFill>
                  <a:schemeClr val="tx1"/>
                </a:solidFill>
                <a:latin typeface="Times New Roman" pitchFamily="18" charset="0"/>
                <a:cs typeface="Times New Roman" pitchFamily="18" charset="0"/>
              </a:rPr>
              <a:t>(адгезия) </a:t>
            </a:r>
            <a:endParaRPr lang="ru-RU"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7280847"/>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36912"/>
            <a:ext cx="7920880" cy="3539430"/>
          </a:xfrm>
          <a:prstGeom prst="rect">
            <a:avLst/>
          </a:prstGeom>
          <a:solidFill>
            <a:srgbClr val="00B0F0">
              <a:alpha val="37000"/>
            </a:srgbClr>
          </a:solidFill>
          <a:ln w="28575">
            <a:solidFill>
              <a:schemeClr val="bg1">
                <a:alpha val="71000"/>
              </a:schemeClr>
            </a:solidFill>
          </a:ln>
          <a:scene3d>
            <a:camera prst="orthographicFront"/>
            <a:lightRig rig="threePt" dir="t"/>
          </a:scene3d>
          <a:sp3d>
            <a:bevelT/>
          </a:sp3d>
        </p:spPr>
        <p:txBody>
          <a:bodyPr wrap="square" rtlCol="0">
            <a:spAutoFit/>
          </a:bodyPr>
          <a:lstStyle/>
          <a:p>
            <a:pPr algn="ctr"/>
            <a:r>
              <a:rPr lang="ru-RU" sz="2400" b="1" dirty="0" smtClean="0">
                <a:latin typeface="Times New Roman" pitchFamily="18" charset="0"/>
                <a:cs typeface="Times New Roman" pitchFamily="18" charset="0"/>
              </a:rPr>
              <a:t>Групповой состав битума:</a:t>
            </a:r>
          </a:p>
          <a:p>
            <a:pPr marL="285750" indent="-285750">
              <a:buFont typeface="Arial" pitchFamily="34" charset="0"/>
              <a:buChar char="•"/>
            </a:pPr>
            <a:r>
              <a:rPr lang="ru-RU" sz="2000" b="1" dirty="0" smtClean="0">
                <a:latin typeface="Times New Roman" pitchFamily="18" charset="0"/>
                <a:cs typeface="Times New Roman" pitchFamily="18" charset="0"/>
              </a:rPr>
              <a:t>Масла </a:t>
            </a:r>
            <a:r>
              <a:rPr lang="ru-RU" sz="2000" dirty="0" smtClean="0">
                <a:latin typeface="Times New Roman" pitchFamily="18" charset="0"/>
                <a:cs typeface="Times New Roman" pitchFamily="18" charset="0"/>
              </a:rPr>
              <a:t>- придают подвижность </a:t>
            </a:r>
            <a:r>
              <a:rPr lang="ru-RU" sz="2000" dirty="0">
                <a:latin typeface="Times New Roman" pitchFamily="18" charset="0"/>
                <a:cs typeface="Times New Roman" pitchFamily="18" charset="0"/>
              </a:rPr>
              <a:t>и </a:t>
            </a:r>
            <a:r>
              <a:rPr lang="ru-RU" sz="2000" dirty="0" smtClean="0">
                <a:latin typeface="Times New Roman" pitchFamily="18" charset="0"/>
                <a:cs typeface="Times New Roman" pitchFamily="18" charset="0"/>
              </a:rPr>
              <a:t>текучесть (45-60% по массе).</a:t>
            </a:r>
          </a:p>
          <a:p>
            <a:pPr marL="285750" indent="-285750">
              <a:buFont typeface="Arial" pitchFamily="34" charset="0"/>
              <a:buChar char="•"/>
            </a:pPr>
            <a:r>
              <a:rPr lang="ru-RU" sz="2000" b="1" dirty="0" smtClean="0">
                <a:latin typeface="Times New Roman" pitchFamily="18" charset="0"/>
                <a:cs typeface="Times New Roman" pitchFamily="18" charset="0"/>
              </a:rPr>
              <a:t>Смолы </a:t>
            </a:r>
            <a:r>
              <a:rPr lang="ru-RU" sz="2000" dirty="0" smtClean="0">
                <a:latin typeface="Times New Roman" pitchFamily="18" charset="0"/>
                <a:cs typeface="Times New Roman" pitchFamily="18" charset="0"/>
              </a:rPr>
              <a:t>-придают битумам вяжущие свойства и пластичность</a:t>
            </a:r>
          </a:p>
          <a:p>
            <a:pPr indent="266700"/>
            <a:r>
              <a:rPr lang="ru-RU" sz="2000" dirty="0" smtClean="0">
                <a:latin typeface="Times New Roman" pitchFamily="18" charset="0"/>
                <a:cs typeface="Times New Roman" pitchFamily="18" charset="0"/>
              </a:rPr>
              <a:t>(20-40% </a:t>
            </a:r>
            <a:r>
              <a:rPr lang="ru-RU" sz="2000" dirty="0">
                <a:latin typeface="Times New Roman" pitchFamily="18" charset="0"/>
                <a:cs typeface="Times New Roman" pitchFamily="18" charset="0"/>
              </a:rPr>
              <a:t>по массе</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marL="285750" indent="-285750">
              <a:buFont typeface="Arial" pitchFamily="34" charset="0"/>
              <a:buChar char="•"/>
            </a:pPr>
            <a:r>
              <a:rPr lang="ru-RU" sz="2000" b="1" dirty="0" err="1" smtClean="0">
                <a:latin typeface="Times New Roman" pitchFamily="18" charset="0"/>
                <a:cs typeface="Times New Roman" pitchFamily="18" charset="0"/>
              </a:rPr>
              <a:t>Асфальтены</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придают твердость и повышают температуру </a:t>
            </a:r>
            <a:r>
              <a:rPr lang="ru-RU" sz="2000" dirty="0" err="1" smtClean="0">
                <a:latin typeface="Times New Roman" pitchFamily="18" charset="0"/>
                <a:cs typeface="Times New Roman" pitchFamily="18" charset="0"/>
              </a:rPr>
              <a:t>размегчения</a:t>
            </a:r>
            <a:r>
              <a:rPr lang="ru-RU" sz="2000" dirty="0" smtClean="0">
                <a:latin typeface="Times New Roman" pitchFamily="18" charset="0"/>
                <a:cs typeface="Times New Roman" pitchFamily="18" charset="0"/>
              </a:rPr>
              <a:t> битумов (не более 25% </a:t>
            </a:r>
            <a:r>
              <a:rPr lang="ru-RU" sz="2000" dirty="0">
                <a:latin typeface="Times New Roman" pitchFamily="18" charset="0"/>
                <a:cs typeface="Times New Roman" pitchFamily="18" charset="0"/>
              </a:rPr>
              <a:t>по массе</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marL="285750" indent="-285750">
              <a:buFont typeface="Arial" pitchFamily="34" charset="0"/>
              <a:buChar char="•"/>
            </a:pPr>
            <a:r>
              <a:rPr lang="ru-RU" sz="2000" b="1" dirty="0" err="1" smtClean="0">
                <a:latin typeface="Times New Roman" pitchFamily="18" charset="0"/>
                <a:cs typeface="Times New Roman" pitchFamily="18" charset="0"/>
              </a:rPr>
              <a:t>Карбены</a:t>
            </a:r>
            <a:r>
              <a:rPr lang="ru-RU" sz="2000" b="1" dirty="0" smtClean="0">
                <a:latin typeface="Times New Roman" pitchFamily="18" charset="0"/>
                <a:cs typeface="Times New Roman" pitchFamily="18" charset="0"/>
              </a:rPr>
              <a:t> и </a:t>
            </a:r>
            <a:r>
              <a:rPr lang="ru-RU" sz="2000" b="1" dirty="0" err="1" smtClean="0">
                <a:latin typeface="Times New Roman" pitchFamily="18" charset="0"/>
                <a:cs typeface="Times New Roman" pitchFamily="18" charset="0"/>
              </a:rPr>
              <a:t>карбойды</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придают вязкость и хрупкость битумам</a:t>
            </a:r>
          </a:p>
          <a:p>
            <a:pPr indent="266700"/>
            <a:r>
              <a:rPr lang="ru-RU" sz="2000" dirty="0" smtClean="0">
                <a:latin typeface="Times New Roman" pitchFamily="18" charset="0"/>
                <a:cs typeface="Times New Roman" pitchFamily="18" charset="0"/>
              </a:rPr>
              <a:t>(1-3% </a:t>
            </a:r>
            <a:r>
              <a:rPr lang="ru-RU" sz="2000" dirty="0">
                <a:latin typeface="Times New Roman" pitchFamily="18" charset="0"/>
                <a:cs typeface="Times New Roman" pitchFamily="18" charset="0"/>
              </a:rPr>
              <a:t>по </a:t>
            </a:r>
            <a:r>
              <a:rPr lang="ru-RU" sz="2000" dirty="0" smtClean="0">
                <a:latin typeface="Times New Roman" pitchFamily="18" charset="0"/>
                <a:cs typeface="Times New Roman" pitchFamily="18" charset="0"/>
              </a:rPr>
              <a:t>массе).</a:t>
            </a:r>
            <a:endParaRPr lang="ru-RU" sz="2000" dirty="0">
              <a:latin typeface="Times New Roman" pitchFamily="18" charset="0"/>
              <a:cs typeface="Times New Roman" pitchFamily="18" charset="0"/>
            </a:endParaRPr>
          </a:p>
          <a:p>
            <a:pPr marL="285750" indent="-285750">
              <a:buFont typeface="Arial" pitchFamily="34" charset="0"/>
              <a:buChar char="•"/>
            </a:pPr>
            <a:r>
              <a:rPr lang="ru-RU" sz="2000" b="1" dirty="0" err="1" smtClean="0">
                <a:latin typeface="Times New Roman" pitchFamily="18" charset="0"/>
                <a:cs typeface="Times New Roman" pitchFamily="18" charset="0"/>
              </a:rPr>
              <a:t>Асфальтогеновые</a:t>
            </a:r>
            <a:r>
              <a:rPr lang="ru-RU" sz="2000" b="1" dirty="0" smtClean="0">
                <a:latin typeface="Times New Roman" pitchFamily="18" charset="0"/>
                <a:cs typeface="Times New Roman" pitchFamily="18" charset="0"/>
              </a:rPr>
              <a:t> кислоты и их ангидриды </a:t>
            </a:r>
            <a:r>
              <a:rPr lang="ru-RU" sz="2000" dirty="0" smtClean="0">
                <a:latin typeface="Times New Roman" pitchFamily="18" charset="0"/>
                <a:cs typeface="Times New Roman" pitchFamily="18" charset="0"/>
              </a:rPr>
              <a:t>- способствуют стабилизации коллоидной структуры битумов и их высокой адгезии к поверхности минеральных материалов (не более 3% </a:t>
            </a:r>
            <a:r>
              <a:rPr lang="ru-RU" sz="2000" dirty="0">
                <a:latin typeface="Times New Roman" pitchFamily="18" charset="0"/>
                <a:cs typeface="Times New Roman" pitchFamily="18" charset="0"/>
              </a:rPr>
              <a:t>по массе</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TextBox 2"/>
          <p:cNvSpPr txBox="1"/>
          <p:nvPr/>
        </p:nvSpPr>
        <p:spPr>
          <a:xfrm>
            <a:off x="1547664" y="620688"/>
            <a:ext cx="6181352" cy="2000548"/>
          </a:xfrm>
          <a:prstGeom prst="rect">
            <a:avLst/>
          </a:prstGeom>
          <a:solidFill>
            <a:srgbClr val="00B0F0">
              <a:alpha val="37000"/>
            </a:srgbClr>
          </a:solidFill>
          <a:ln w="28575">
            <a:solidFill>
              <a:schemeClr val="bg1">
                <a:alpha val="71000"/>
              </a:schemeClr>
            </a:solidFill>
          </a:ln>
          <a:scene3d>
            <a:camera prst="orthographicFront"/>
            <a:lightRig rig="threePt" dir="t"/>
          </a:scene3d>
          <a:sp3d>
            <a:bevelT/>
          </a:sp3d>
        </p:spPr>
        <p:txBody>
          <a:bodyPr wrap="square" rtlCol="0">
            <a:spAutoFit/>
          </a:bodyPr>
          <a:lstStyle/>
          <a:p>
            <a:r>
              <a:rPr lang="ru-RU" sz="2400" b="1" dirty="0" smtClean="0">
                <a:latin typeface="Times New Roman" pitchFamily="18" charset="0"/>
                <a:cs typeface="Times New Roman" pitchFamily="18" charset="0"/>
              </a:rPr>
              <a:t>Элементный химический состав битума:</a:t>
            </a:r>
          </a:p>
          <a:p>
            <a:pPr marL="285750" indent="-285750">
              <a:buFont typeface="Arial" pitchFamily="34" charset="0"/>
              <a:buChar char="•"/>
            </a:pPr>
            <a:r>
              <a:rPr lang="ru-RU" sz="2000" b="1" dirty="0" smtClean="0">
                <a:latin typeface="Times New Roman" pitchFamily="18" charset="0"/>
                <a:cs typeface="Times New Roman" pitchFamily="18" charset="0"/>
              </a:rPr>
              <a:t>Углерод</a:t>
            </a:r>
            <a:r>
              <a:rPr lang="ru-RU" sz="2000" dirty="0" smtClean="0">
                <a:latin typeface="Times New Roman" pitchFamily="18" charset="0"/>
                <a:cs typeface="Times New Roman" pitchFamily="18" charset="0"/>
              </a:rPr>
              <a:t>  80-89%</a:t>
            </a:r>
          </a:p>
          <a:p>
            <a:pPr marL="285750" indent="-285750">
              <a:buFont typeface="Arial" pitchFamily="34" charset="0"/>
              <a:buChar char="•"/>
            </a:pPr>
            <a:r>
              <a:rPr lang="ru-RU" sz="2000" b="1" dirty="0" smtClean="0">
                <a:latin typeface="Times New Roman" pitchFamily="18" charset="0"/>
                <a:cs typeface="Times New Roman" pitchFamily="18" charset="0"/>
              </a:rPr>
              <a:t>Водород</a:t>
            </a:r>
            <a:r>
              <a:rPr lang="ru-RU" sz="2000" dirty="0" smtClean="0">
                <a:latin typeface="Times New Roman" pitchFamily="18" charset="0"/>
                <a:cs typeface="Times New Roman" pitchFamily="18" charset="0"/>
              </a:rPr>
              <a:t>  7-8,5%</a:t>
            </a:r>
          </a:p>
          <a:p>
            <a:pPr marL="285750" indent="-285750">
              <a:buFont typeface="Arial" pitchFamily="34" charset="0"/>
              <a:buChar char="•"/>
            </a:pPr>
            <a:r>
              <a:rPr lang="ru-RU" sz="2000" b="1" dirty="0" smtClean="0">
                <a:latin typeface="Times New Roman" pitchFamily="18" charset="0"/>
                <a:cs typeface="Times New Roman" pitchFamily="18" charset="0"/>
              </a:rPr>
              <a:t>Сера</a:t>
            </a:r>
            <a:r>
              <a:rPr lang="ru-RU" sz="2000" dirty="0" smtClean="0">
                <a:latin typeface="Times New Roman" pitchFamily="18" charset="0"/>
                <a:cs typeface="Times New Roman" pitchFamily="18" charset="0"/>
              </a:rPr>
              <a:t>  1-8,5%</a:t>
            </a:r>
          </a:p>
          <a:p>
            <a:pPr marL="285750" indent="-285750">
              <a:buFont typeface="Arial" pitchFamily="34" charset="0"/>
              <a:buChar char="•"/>
            </a:pPr>
            <a:r>
              <a:rPr lang="ru-RU" sz="2000" b="1" dirty="0" smtClean="0">
                <a:latin typeface="Times New Roman" pitchFamily="18" charset="0"/>
                <a:cs typeface="Times New Roman" pitchFamily="18" charset="0"/>
              </a:rPr>
              <a:t>Азот</a:t>
            </a:r>
            <a:r>
              <a:rPr lang="ru-RU" sz="2000" dirty="0" smtClean="0">
                <a:latin typeface="Times New Roman" pitchFamily="18" charset="0"/>
                <a:cs typeface="Times New Roman" pitchFamily="18" charset="0"/>
              </a:rPr>
              <a:t>  1-3%</a:t>
            </a:r>
          </a:p>
          <a:p>
            <a:pPr marL="285750" indent="-285750">
              <a:buFont typeface="Arial" pitchFamily="34" charset="0"/>
              <a:buChar char="•"/>
            </a:pPr>
            <a:r>
              <a:rPr lang="ru-RU" sz="2000" b="1" dirty="0" smtClean="0">
                <a:latin typeface="Times New Roman" pitchFamily="18" charset="0"/>
                <a:cs typeface="Times New Roman" pitchFamily="18" charset="0"/>
              </a:rPr>
              <a:t>Кислород </a:t>
            </a:r>
            <a:r>
              <a:rPr lang="ru-RU" sz="2000" dirty="0" smtClean="0">
                <a:latin typeface="Times New Roman" pitchFamily="18" charset="0"/>
                <a:cs typeface="Times New Roman" pitchFamily="18" charset="0"/>
              </a:rPr>
              <a:t> 3-5%</a:t>
            </a:r>
          </a:p>
        </p:txBody>
      </p:sp>
      <p:sp>
        <p:nvSpPr>
          <p:cNvPr id="4" name="TextBox 3"/>
          <p:cNvSpPr txBox="1"/>
          <p:nvPr/>
        </p:nvSpPr>
        <p:spPr>
          <a:xfrm>
            <a:off x="632768" y="0"/>
            <a:ext cx="8136904" cy="523220"/>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sz="2800" b="1" dirty="0" smtClean="0">
                <a:latin typeface="Times New Roman" pitchFamily="18" charset="0"/>
                <a:cs typeface="Times New Roman" pitchFamily="18" charset="0"/>
              </a:rPr>
              <a:t>Состав и структура вязкого дорожного битума</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047549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2827</TotalTime>
  <Words>5786</Words>
  <Application>Microsoft Office PowerPoint</Application>
  <PresentationFormat>Экран (4:3)</PresentationFormat>
  <Paragraphs>1109</Paragraphs>
  <Slides>47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Недостатки вязких дорожных битумов</vt:lpstr>
      <vt:lpstr>Полимерно-битумные вяжущие(ПБВ) – это вяжущие приготовленные на вязком дорожном битуме с добавлением полимерных модификаторов, преимущественно СБС, и поверхностно-активных веществ.</vt:lpstr>
      <vt:lpstr>Модификаторы применяемые для приготовления полимерно-битумных вяжущих</vt:lpstr>
      <vt:lpstr>Слайд 20</vt:lpstr>
      <vt:lpstr>Слайд 21</vt:lpstr>
      <vt:lpstr>Слайд 22</vt:lpstr>
      <vt:lpstr>Устойчивость к старению вяжущего                         по методике RTFOT</vt:lpstr>
      <vt:lpstr>Слайд 24</vt:lpstr>
      <vt:lpstr>Слайд 25</vt:lpstr>
      <vt:lpstr>Слайд 26</vt:lpstr>
      <vt:lpstr>Минеральные материалы</vt:lpstr>
      <vt:lpstr>Нормируемые показатели свойств щебня для дорожных конструкций</vt:lpstr>
      <vt:lpstr>Отличительные особенности требований нормативных документов к каменным материалам</vt:lpstr>
      <vt:lpstr>Щебень</vt:lpstr>
      <vt:lpstr>Используемые фракции щебня</vt:lpstr>
      <vt:lpstr>Определение содержания зерен пластинчатой (лещадной) и игловатой форм </vt:lpstr>
      <vt:lpstr>Определение содержания дробленых зерен в щебне из гравия </vt:lpstr>
      <vt:lpstr>Определение содержания пылевидных и глинистых частиц </vt:lpstr>
      <vt:lpstr>Виды песка и его применение в дорожном строительстве</vt:lpstr>
      <vt:lpstr>Классификация песка по способу получения</vt:lpstr>
      <vt:lpstr>Песок из отсевов дробления</vt:lpstr>
      <vt:lpstr>Нормируемые показатели свойств песка из отсевов дробления для дорожных конструкций</vt:lpstr>
      <vt:lpstr>Определение глины в комках в песке из отсевов дробления</vt:lpstr>
      <vt:lpstr>Определение глины по набуханию в цилиндре в песке из отсевов дробления</vt:lpstr>
      <vt:lpstr>Природный песок</vt:lpstr>
      <vt:lpstr>Основные параметры и область применения природного песка</vt:lpstr>
      <vt:lpstr>Минеральный порошок</vt:lpstr>
      <vt:lpstr>Марки и сорта минерального порошка</vt:lpstr>
      <vt:lpstr>Нормируемые показатели свойств минерального порошка для дорожных конструкций</vt:lpstr>
      <vt:lpstr>Слайд 46</vt:lpstr>
      <vt:lpstr>Слайд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Никита</dc:creator>
  <cp:lastModifiedBy>Голюбин КД</cp:lastModifiedBy>
  <cp:revision>211</cp:revision>
  <dcterms:created xsi:type="dcterms:W3CDTF">2014-02-06T06:27:44Z</dcterms:created>
  <dcterms:modified xsi:type="dcterms:W3CDTF">2014-02-18T08:41:40Z</dcterms:modified>
</cp:coreProperties>
</file>